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73"/>
  </p:notesMasterIdLst>
  <p:sldIdLst>
    <p:sldId id="495" r:id="rId2"/>
    <p:sldId id="496" r:id="rId3"/>
    <p:sldId id="398" r:id="rId4"/>
    <p:sldId id="399" r:id="rId5"/>
    <p:sldId id="498" r:id="rId6"/>
    <p:sldId id="499" r:id="rId7"/>
    <p:sldId id="500" r:id="rId8"/>
    <p:sldId id="501" r:id="rId9"/>
    <p:sldId id="502" r:id="rId10"/>
    <p:sldId id="503" r:id="rId11"/>
    <p:sldId id="517" r:id="rId12"/>
    <p:sldId id="527" r:id="rId13"/>
    <p:sldId id="528" r:id="rId14"/>
    <p:sldId id="504" r:id="rId15"/>
    <p:sldId id="505" r:id="rId16"/>
    <p:sldId id="506" r:id="rId17"/>
    <p:sldId id="507" r:id="rId18"/>
    <p:sldId id="523" r:id="rId19"/>
    <p:sldId id="508" r:id="rId20"/>
    <p:sldId id="400" r:id="rId21"/>
    <p:sldId id="401" r:id="rId22"/>
    <p:sldId id="402" r:id="rId23"/>
    <p:sldId id="403" r:id="rId24"/>
    <p:sldId id="405" r:id="rId25"/>
    <p:sldId id="406" r:id="rId26"/>
    <p:sldId id="442" r:id="rId27"/>
    <p:sldId id="381" r:id="rId28"/>
    <p:sldId id="516" r:id="rId29"/>
    <p:sldId id="512" r:id="rId30"/>
    <p:sldId id="513" r:id="rId31"/>
    <p:sldId id="515" r:id="rId32"/>
    <p:sldId id="382" r:id="rId33"/>
    <p:sldId id="387" r:id="rId34"/>
    <p:sldId id="494" r:id="rId35"/>
    <p:sldId id="524" r:id="rId36"/>
    <p:sldId id="525" r:id="rId37"/>
    <p:sldId id="526" r:id="rId38"/>
    <p:sldId id="520" r:id="rId39"/>
    <p:sldId id="410" r:id="rId40"/>
    <p:sldId id="411" r:id="rId41"/>
    <p:sldId id="412" r:id="rId42"/>
    <p:sldId id="518" r:id="rId43"/>
    <p:sldId id="424" r:id="rId44"/>
    <p:sldId id="425" r:id="rId45"/>
    <p:sldId id="426" r:id="rId46"/>
    <p:sldId id="427" r:id="rId47"/>
    <p:sldId id="472" r:id="rId48"/>
    <p:sldId id="473" r:id="rId49"/>
    <p:sldId id="477" r:id="rId50"/>
    <p:sldId id="480" r:id="rId51"/>
    <p:sldId id="509" r:id="rId52"/>
    <p:sldId id="481" r:id="rId53"/>
    <p:sldId id="482" r:id="rId54"/>
    <p:sldId id="510" r:id="rId55"/>
    <p:sldId id="483" r:id="rId56"/>
    <p:sldId id="484" r:id="rId57"/>
    <p:sldId id="486" r:id="rId58"/>
    <p:sldId id="511" r:id="rId59"/>
    <p:sldId id="521" r:id="rId60"/>
    <p:sldId id="522" r:id="rId61"/>
    <p:sldId id="490" r:id="rId62"/>
    <p:sldId id="491" r:id="rId63"/>
    <p:sldId id="492" r:id="rId64"/>
    <p:sldId id="414" r:id="rId65"/>
    <p:sldId id="415" r:id="rId66"/>
    <p:sldId id="416" r:id="rId67"/>
    <p:sldId id="418" r:id="rId68"/>
    <p:sldId id="535" r:id="rId69"/>
    <p:sldId id="532" r:id="rId70"/>
    <p:sldId id="533" r:id="rId71"/>
    <p:sldId id="534" r:id="rId72"/>
  </p:sldIdLst>
  <p:sldSz cx="12192000" cy="6858000"/>
  <p:notesSz cx="7010400" cy="12039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DD"/>
    <a:srgbClr val="FFC9C9"/>
    <a:srgbClr val="79430D"/>
    <a:srgbClr val="FFFFFF"/>
    <a:srgbClr val="DEC8EE"/>
    <a:srgbClr val="FEE6F6"/>
    <a:srgbClr val="29123A"/>
    <a:srgbClr val="B07BD7"/>
    <a:srgbClr val="FFF3FB"/>
    <a:srgbClr val="EFE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3" d="100"/>
          <a:sy n="113" d="100"/>
        </p:scale>
        <p:origin x="34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A36AB6-A884-4C83-BAF2-FD12BC873414}"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ES"/>
        </a:p>
      </dgm:t>
    </dgm:pt>
    <dgm:pt modelId="{01E530EC-4668-4845-8750-5E2B8E28B05B}">
      <dgm:prSet phldrT="[Texto]"/>
      <dgm:spPr/>
      <dgm:t>
        <a:bodyPr/>
        <a:lstStyle/>
        <a:p>
          <a:r>
            <a:rPr lang="es-ES" b="1" dirty="0">
              <a:latin typeface="Arial" panose="020B0604020202020204" pitchFamily="34" charset="0"/>
              <a:cs typeface="Arial" panose="020B0604020202020204" pitchFamily="34" charset="0"/>
            </a:rPr>
            <a:t>El lugar, la fecha y la hora en que se inicia el acto de instalación; </a:t>
          </a:r>
          <a:endParaRPr lang="es-ES" b="1" dirty="0"/>
        </a:p>
      </dgm:t>
    </dgm:pt>
    <dgm:pt modelId="{ECA2E8D1-581E-44A9-9F42-5F63A3AC5DBA}" type="parTrans" cxnId="{8CD6C000-E961-4A95-A821-40DFEE221D67}">
      <dgm:prSet/>
      <dgm:spPr/>
      <dgm:t>
        <a:bodyPr/>
        <a:lstStyle/>
        <a:p>
          <a:endParaRPr lang="es-ES" b="1"/>
        </a:p>
      </dgm:t>
    </dgm:pt>
    <dgm:pt modelId="{E50021FD-2F41-4239-AC2C-7D29676A0273}" type="sibTrans" cxnId="{8CD6C000-E961-4A95-A821-40DFEE221D67}">
      <dgm:prSet/>
      <dgm:spPr/>
      <dgm:t>
        <a:bodyPr/>
        <a:lstStyle/>
        <a:p>
          <a:endParaRPr lang="es-ES" b="1"/>
        </a:p>
      </dgm:t>
    </dgm:pt>
    <dgm:pt modelId="{7D4D0F99-D71D-4EBF-9BCC-E99C93AC86BD}">
      <dgm:prSet phldrT="[Texto]"/>
      <dgm:spPr/>
      <dgm:t>
        <a:bodyPr/>
        <a:lstStyle/>
        <a:p>
          <a:r>
            <a:rPr lang="es-ES" b="1" dirty="0">
              <a:latin typeface="Arial" panose="020B0604020202020204" pitchFamily="34" charset="0"/>
              <a:cs typeface="Arial" panose="020B0604020202020204" pitchFamily="34" charset="0"/>
            </a:rPr>
            <a:t>El nombre completo y firma autógrafa de las personas que actúan como funcionarios de casilla; </a:t>
          </a:r>
          <a:endParaRPr lang="es-ES" b="1" dirty="0"/>
        </a:p>
      </dgm:t>
    </dgm:pt>
    <dgm:pt modelId="{9651AA6D-B79A-48B5-86B4-945F18E8212A}" type="parTrans" cxnId="{B500E84E-BEC9-40DE-9112-26F7DA58E91A}">
      <dgm:prSet/>
      <dgm:spPr/>
      <dgm:t>
        <a:bodyPr/>
        <a:lstStyle/>
        <a:p>
          <a:endParaRPr lang="es-ES" b="1"/>
        </a:p>
      </dgm:t>
    </dgm:pt>
    <dgm:pt modelId="{3B9881DE-75B4-4BD9-8556-C3755258EC08}" type="sibTrans" cxnId="{B500E84E-BEC9-40DE-9112-26F7DA58E91A}">
      <dgm:prSet/>
      <dgm:spPr/>
      <dgm:t>
        <a:bodyPr/>
        <a:lstStyle/>
        <a:p>
          <a:endParaRPr lang="es-ES" b="1"/>
        </a:p>
      </dgm:t>
    </dgm:pt>
    <dgm:pt modelId="{36F0E8EB-18B4-497A-870E-4F515ACD6505}">
      <dgm:prSet phldrT="[Texto]"/>
      <dgm:spPr/>
      <dgm:t>
        <a:bodyPr/>
        <a:lstStyle/>
        <a:p>
          <a:r>
            <a:rPr lang="es-ES" b="1" dirty="0">
              <a:latin typeface="Arial" panose="020B0604020202020204" pitchFamily="34" charset="0"/>
              <a:cs typeface="Arial" panose="020B0604020202020204" pitchFamily="34" charset="0"/>
            </a:rPr>
            <a:t>El número de boletas recibidas para cada elección en la casilla que corresponda, consignando en el acta los números de folios; </a:t>
          </a:r>
          <a:endParaRPr lang="es-ES" b="1" dirty="0"/>
        </a:p>
      </dgm:t>
    </dgm:pt>
    <dgm:pt modelId="{C1CCAEB9-0CC2-4062-9A21-CFF05DF4B7B3}" type="parTrans" cxnId="{519060F7-EFC0-4519-8BC8-6464C7E884E2}">
      <dgm:prSet/>
      <dgm:spPr/>
      <dgm:t>
        <a:bodyPr/>
        <a:lstStyle/>
        <a:p>
          <a:endParaRPr lang="es-ES" b="1"/>
        </a:p>
      </dgm:t>
    </dgm:pt>
    <dgm:pt modelId="{94B162E9-2B19-4157-9CAF-901B977AFAC6}" type="sibTrans" cxnId="{519060F7-EFC0-4519-8BC8-6464C7E884E2}">
      <dgm:prSet/>
      <dgm:spPr/>
      <dgm:t>
        <a:bodyPr/>
        <a:lstStyle/>
        <a:p>
          <a:endParaRPr lang="es-ES" b="1"/>
        </a:p>
      </dgm:t>
    </dgm:pt>
    <dgm:pt modelId="{F34A10D7-9181-4FA4-95C7-021009DE7A0C}">
      <dgm:prSet/>
      <dgm:spPr/>
      <dgm:t>
        <a:bodyPr/>
        <a:lstStyle/>
        <a:p>
          <a:r>
            <a:rPr lang="es-ES" b="1" dirty="0">
              <a:latin typeface="Arial" panose="020B0604020202020204" pitchFamily="34" charset="0"/>
              <a:cs typeface="Arial" panose="020B0604020202020204" pitchFamily="34" charset="0"/>
            </a:rPr>
            <a:t>Que las urnas se armaron o abrieron en presencia de los funcionarios y representantes presentes para comprobar que estaban vacías y que se colocaron en una mesa o lugar adecuado a la vista de los electores y representantes de los Partidos Políticos y de Candidatos Independientes; </a:t>
          </a:r>
          <a:endParaRPr lang="es-ES" b="1" dirty="0"/>
        </a:p>
      </dgm:t>
    </dgm:pt>
    <dgm:pt modelId="{988B0EAC-D729-4FDD-AE02-8D82FE36B0BF}" type="parTrans" cxnId="{FC8BB5BA-6B6A-4829-A116-898367695867}">
      <dgm:prSet/>
      <dgm:spPr/>
      <dgm:t>
        <a:bodyPr/>
        <a:lstStyle/>
        <a:p>
          <a:endParaRPr lang="es-ES" b="1"/>
        </a:p>
      </dgm:t>
    </dgm:pt>
    <dgm:pt modelId="{8BD8E574-44CF-4221-87B0-5576140C96DD}" type="sibTrans" cxnId="{FC8BB5BA-6B6A-4829-A116-898367695867}">
      <dgm:prSet/>
      <dgm:spPr/>
      <dgm:t>
        <a:bodyPr/>
        <a:lstStyle/>
        <a:p>
          <a:endParaRPr lang="es-ES" b="1"/>
        </a:p>
      </dgm:t>
    </dgm:pt>
    <dgm:pt modelId="{FB63D590-EFF5-43F4-A05A-D3121362ABCA}">
      <dgm:prSet/>
      <dgm:spPr/>
      <dgm:t>
        <a:bodyPr/>
        <a:lstStyle/>
        <a:p>
          <a:r>
            <a:rPr lang="es-ES" b="1" dirty="0">
              <a:latin typeface="Arial" panose="020B0604020202020204" pitchFamily="34" charset="0"/>
              <a:cs typeface="Arial" panose="020B0604020202020204" pitchFamily="34" charset="0"/>
            </a:rPr>
            <a:t>Una relación de los incidentes suscitados (si se presenta)</a:t>
          </a:r>
        </a:p>
      </dgm:t>
    </dgm:pt>
    <dgm:pt modelId="{F746F3A2-CFE4-47CC-A155-36CEB98ED795}" type="parTrans" cxnId="{80A69BD6-E590-45E8-8B58-CA21F877B4F2}">
      <dgm:prSet/>
      <dgm:spPr/>
      <dgm:t>
        <a:bodyPr/>
        <a:lstStyle/>
        <a:p>
          <a:endParaRPr lang="es-ES" b="1"/>
        </a:p>
      </dgm:t>
    </dgm:pt>
    <dgm:pt modelId="{8FD023DF-3D8E-488D-A5B8-DFF4E1859203}" type="sibTrans" cxnId="{80A69BD6-E590-45E8-8B58-CA21F877B4F2}">
      <dgm:prSet/>
      <dgm:spPr/>
      <dgm:t>
        <a:bodyPr/>
        <a:lstStyle/>
        <a:p>
          <a:endParaRPr lang="es-ES" b="1"/>
        </a:p>
      </dgm:t>
    </dgm:pt>
    <dgm:pt modelId="{995F4556-DDA9-4731-A5FE-F65BDB531619}">
      <dgm:prSet/>
      <dgm:spPr/>
      <dgm:t>
        <a:bodyPr/>
        <a:lstStyle/>
        <a:p>
          <a:r>
            <a:rPr lang="es-ES" b="1" dirty="0">
              <a:latin typeface="Arial" panose="020B0604020202020204" pitchFamily="34" charset="0"/>
              <a:cs typeface="Arial" panose="020B0604020202020204" pitchFamily="34" charset="0"/>
            </a:rPr>
            <a:t>En su caso, la causa por la que se cambió de ubicación la casilla</a:t>
          </a:r>
        </a:p>
      </dgm:t>
    </dgm:pt>
    <dgm:pt modelId="{B514D6DF-6152-419C-A6F5-32FA016721D6}" type="parTrans" cxnId="{06DEB007-C625-4C85-9B47-EA2EB303D27C}">
      <dgm:prSet/>
      <dgm:spPr/>
      <dgm:t>
        <a:bodyPr/>
        <a:lstStyle/>
        <a:p>
          <a:endParaRPr lang="es-ES" b="1"/>
        </a:p>
      </dgm:t>
    </dgm:pt>
    <dgm:pt modelId="{54B573B2-EC53-46BD-ACFC-8506C7793506}" type="sibTrans" cxnId="{06DEB007-C625-4C85-9B47-EA2EB303D27C}">
      <dgm:prSet/>
      <dgm:spPr/>
      <dgm:t>
        <a:bodyPr/>
        <a:lstStyle/>
        <a:p>
          <a:endParaRPr lang="es-ES" b="1"/>
        </a:p>
      </dgm:t>
    </dgm:pt>
    <dgm:pt modelId="{743BD9AD-1074-4CA9-925F-FCF49E28C161}" type="pres">
      <dgm:prSet presAssocID="{40A36AB6-A884-4C83-BAF2-FD12BC873414}" presName="Name0" presStyleCnt="0">
        <dgm:presLayoutVars>
          <dgm:chMax val="7"/>
          <dgm:chPref val="7"/>
          <dgm:dir/>
        </dgm:presLayoutVars>
      </dgm:prSet>
      <dgm:spPr/>
    </dgm:pt>
    <dgm:pt modelId="{6FA1AE94-AB48-4F87-BBA8-C851875A3329}" type="pres">
      <dgm:prSet presAssocID="{40A36AB6-A884-4C83-BAF2-FD12BC873414}" presName="Name1" presStyleCnt="0"/>
      <dgm:spPr/>
    </dgm:pt>
    <dgm:pt modelId="{CE81B384-355C-4B1E-9FDE-CB5ACBB3EF28}" type="pres">
      <dgm:prSet presAssocID="{40A36AB6-A884-4C83-BAF2-FD12BC873414}" presName="cycle" presStyleCnt="0"/>
      <dgm:spPr/>
    </dgm:pt>
    <dgm:pt modelId="{6512458E-79C9-447F-9C8D-A37455D1E8EE}" type="pres">
      <dgm:prSet presAssocID="{40A36AB6-A884-4C83-BAF2-FD12BC873414}" presName="srcNode" presStyleLbl="node1" presStyleIdx="0" presStyleCnt="6"/>
      <dgm:spPr/>
    </dgm:pt>
    <dgm:pt modelId="{D025C3BF-B9EE-4C63-9654-1CA411B40775}" type="pres">
      <dgm:prSet presAssocID="{40A36AB6-A884-4C83-BAF2-FD12BC873414}" presName="conn" presStyleLbl="parChTrans1D2" presStyleIdx="0" presStyleCnt="1"/>
      <dgm:spPr/>
    </dgm:pt>
    <dgm:pt modelId="{85BDB5F7-530C-4374-B385-6DE96C8D90A0}" type="pres">
      <dgm:prSet presAssocID="{40A36AB6-A884-4C83-BAF2-FD12BC873414}" presName="extraNode" presStyleLbl="node1" presStyleIdx="0" presStyleCnt="6"/>
      <dgm:spPr/>
    </dgm:pt>
    <dgm:pt modelId="{5BF96D25-FDE1-4CD1-A40D-AB18E37C1DDE}" type="pres">
      <dgm:prSet presAssocID="{40A36AB6-A884-4C83-BAF2-FD12BC873414}" presName="dstNode" presStyleLbl="node1" presStyleIdx="0" presStyleCnt="6"/>
      <dgm:spPr/>
    </dgm:pt>
    <dgm:pt modelId="{B245AE3C-92BD-4DBA-AA91-3BA00348A0F7}" type="pres">
      <dgm:prSet presAssocID="{01E530EC-4668-4845-8750-5E2B8E28B05B}" presName="text_1" presStyleLbl="node1" presStyleIdx="0" presStyleCnt="6" custLinFactNeighborX="882" custLinFactNeighborY="-273">
        <dgm:presLayoutVars>
          <dgm:bulletEnabled val="1"/>
        </dgm:presLayoutVars>
      </dgm:prSet>
      <dgm:spPr/>
    </dgm:pt>
    <dgm:pt modelId="{5CFAFF6C-3F6B-4F65-BE48-B98AC0B5CB56}" type="pres">
      <dgm:prSet presAssocID="{01E530EC-4668-4845-8750-5E2B8E28B05B}" presName="accent_1" presStyleCnt="0"/>
      <dgm:spPr/>
    </dgm:pt>
    <dgm:pt modelId="{EA933774-1EA4-45CA-81B0-FE2D67044B6E}" type="pres">
      <dgm:prSet presAssocID="{01E530EC-4668-4845-8750-5E2B8E28B05B}" presName="accentRepeatNode" presStyleLbl="solidFgAcc1" presStyleIdx="0" presStyleCnt="6"/>
      <dgm:spPr/>
    </dgm:pt>
    <dgm:pt modelId="{D9EE4B62-3841-4084-AE8F-8CF6FDE4E15B}" type="pres">
      <dgm:prSet presAssocID="{7D4D0F99-D71D-4EBF-9BCC-E99C93AC86BD}" presName="text_2" presStyleLbl="node1" presStyleIdx="1" presStyleCnt="6">
        <dgm:presLayoutVars>
          <dgm:bulletEnabled val="1"/>
        </dgm:presLayoutVars>
      </dgm:prSet>
      <dgm:spPr/>
    </dgm:pt>
    <dgm:pt modelId="{907C4822-4504-4813-A08F-889E56CA0DDC}" type="pres">
      <dgm:prSet presAssocID="{7D4D0F99-D71D-4EBF-9BCC-E99C93AC86BD}" presName="accent_2" presStyleCnt="0"/>
      <dgm:spPr/>
    </dgm:pt>
    <dgm:pt modelId="{13FF6234-15D2-42AF-89F2-3310B1BF2FCA}" type="pres">
      <dgm:prSet presAssocID="{7D4D0F99-D71D-4EBF-9BCC-E99C93AC86BD}" presName="accentRepeatNode" presStyleLbl="solidFgAcc1" presStyleIdx="1" presStyleCnt="6"/>
      <dgm:spPr/>
    </dgm:pt>
    <dgm:pt modelId="{6E035909-956E-4A00-B03D-C578CC6595A1}" type="pres">
      <dgm:prSet presAssocID="{36F0E8EB-18B4-497A-870E-4F515ACD6505}" presName="text_3" presStyleLbl="node1" presStyleIdx="2" presStyleCnt="6">
        <dgm:presLayoutVars>
          <dgm:bulletEnabled val="1"/>
        </dgm:presLayoutVars>
      </dgm:prSet>
      <dgm:spPr/>
    </dgm:pt>
    <dgm:pt modelId="{B67F2C23-D9D0-4609-A369-EF445B17DCD0}" type="pres">
      <dgm:prSet presAssocID="{36F0E8EB-18B4-497A-870E-4F515ACD6505}" presName="accent_3" presStyleCnt="0"/>
      <dgm:spPr/>
    </dgm:pt>
    <dgm:pt modelId="{ED73741D-44C7-45CC-A7BB-B1DA7DE172AA}" type="pres">
      <dgm:prSet presAssocID="{36F0E8EB-18B4-497A-870E-4F515ACD6505}" presName="accentRepeatNode" presStyleLbl="solidFgAcc1" presStyleIdx="2" presStyleCnt="6"/>
      <dgm:spPr/>
    </dgm:pt>
    <dgm:pt modelId="{6CB183AE-29D9-4CBA-AC9C-E0BC84783D24}" type="pres">
      <dgm:prSet presAssocID="{F34A10D7-9181-4FA4-95C7-021009DE7A0C}" presName="text_4" presStyleLbl="node1" presStyleIdx="3" presStyleCnt="6">
        <dgm:presLayoutVars>
          <dgm:bulletEnabled val="1"/>
        </dgm:presLayoutVars>
      </dgm:prSet>
      <dgm:spPr/>
    </dgm:pt>
    <dgm:pt modelId="{E5394728-C5E3-4ADC-95E1-D9BDFCED2AEC}" type="pres">
      <dgm:prSet presAssocID="{F34A10D7-9181-4FA4-95C7-021009DE7A0C}" presName="accent_4" presStyleCnt="0"/>
      <dgm:spPr/>
    </dgm:pt>
    <dgm:pt modelId="{2F045CE3-BF3B-4E15-8647-A8664608BFE7}" type="pres">
      <dgm:prSet presAssocID="{F34A10D7-9181-4FA4-95C7-021009DE7A0C}" presName="accentRepeatNode" presStyleLbl="solidFgAcc1" presStyleIdx="3" presStyleCnt="6"/>
      <dgm:spPr/>
    </dgm:pt>
    <dgm:pt modelId="{CBB56C0F-23FB-4182-BE80-B64FE67280B8}" type="pres">
      <dgm:prSet presAssocID="{FB63D590-EFF5-43F4-A05A-D3121362ABCA}" presName="text_5" presStyleLbl="node1" presStyleIdx="4" presStyleCnt="6">
        <dgm:presLayoutVars>
          <dgm:bulletEnabled val="1"/>
        </dgm:presLayoutVars>
      </dgm:prSet>
      <dgm:spPr/>
    </dgm:pt>
    <dgm:pt modelId="{7F10A882-538B-490D-B2F3-0072F7ABDD51}" type="pres">
      <dgm:prSet presAssocID="{FB63D590-EFF5-43F4-A05A-D3121362ABCA}" presName="accent_5" presStyleCnt="0"/>
      <dgm:spPr/>
    </dgm:pt>
    <dgm:pt modelId="{394FECB6-9A38-451F-8D51-4FC005040CB7}" type="pres">
      <dgm:prSet presAssocID="{FB63D590-EFF5-43F4-A05A-D3121362ABCA}" presName="accentRepeatNode" presStyleLbl="solidFgAcc1" presStyleIdx="4" presStyleCnt="6"/>
      <dgm:spPr/>
    </dgm:pt>
    <dgm:pt modelId="{3602838F-AC69-4EBB-BD22-88374AACF7E0}" type="pres">
      <dgm:prSet presAssocID="{995F4556-DDA9-4731-A5FE-F65BDB531619}" presName="text_6" presStyleLbl="node1" presStyleIdx="5" presStyleCnt="6">
        <dgm:presLayoutVars>
          <dgm:bulletEnabled val="1"/>
        </dgm:presLayoutVars>
      </dgm:prSet>
      <dgm:spPr/>
    </dgm:pt>
    <dgm:pt modelId="{2EAC776A-5CBB-466D-93A7-95BC32E78690}" type="pres">
      <dgm:prSet presAssocID="{995F4556-DDA9-4731-A5FE-F65BDB531619}" presName="accent_6" presStyleCnt="0"/>
      <dgm:spPr/>
    </dgm:pt>
    <dgm:pt modelId="{79EEBE21-9067-42EF-A817-B38042C113F3}" type="pres">
      <dgm:prSet presAssocID="{995F4556-DDA9-4731-A5FE-F65BDB531619}" presName="accentRepeatNode" presStyleLbl="solidFgAcc1" presStyleIdx="5" presStyleCnt="6"/>
      <dgm:spPr/>
    </dgm:pt>
  </dgm:ptLst>
  <dgm:cxnLst>
    <dgm:cxn modelId="{AEEB2900-D8FE-4E19-8165-6F50043A81DB}" type="presOf" srcId="{FB63D590-EFF5-43F4-A05A-D3121362ABCA}" destId="{CBB56C0F-23FB-4182-BE80-B64FE67280B8}" srcOrd="0" destOrd="0" presId="urn:microsoft.com/office/officeart/2008/layout/VerticalCurvedList"/>
    <dgm:cxn modelId="{8CD6C000-E961-4A95-A821-40DFEE221D67}" srcId="{40A36AB6-A884-4C83-BAF2-FD12BC873414}" destId="{01E530EC-4668-4845-8750-5E2B8E28B05B}" srcOrd="0" destOrd="0" parTransId="{ECA2E8D1-581E-44A9-9F42-5F63A3AC5DBA}" sibTransId="{E50021FD-2F41-4239-AC2C-7D29676A0273}"/>
    <dgm:cxn modelId="{34E3EA02-FFE6-474F-83EF-19E76F1F32B0}" type="presOf" srcId="{01E530EC-4668-4845-8750-5E2B8E28B05B}" destId="{B245AE3C-92BD-4DBA-AA91-3BA00348A0F7}" srcOrd="0" destOrd="0" presId="urn:microsoft.com/office/officeart/2008/layout/VerticalCurvedList"/>
    <dgm:cxn modelId="{06DEB007-C625-4C85-9B47-EA2EB303D27C}" srcId="{40A36AB6-A884-4C83-BAF2-FD12BC873414}" destId="{995F4556-DDA9-4731-A5FE-F65BDB531619}" srcOrd="5" destOrd="0" parTransId="{B514D6DF-6152-419C-A6F5-32FA016721D6}" sibTransId="{54B573B2-EC53-46BD-ACFC-8506C7793506}"/>
    <dgm:cxn modelId="{8DD9DB37-4145-4C2D-AD34-1FC061244FBE}" type="presOf" srcId="{995F4556-DDA9-4731-A5FE-F65BDB531619}" destId="{3602838F-AC69-4EBB-BD22-88374AACF7E0}" srcOrd="0" destOrd="0" presId="urn:microsoft.com/office/officeart/2008/layout/VerticalCurvedList"/>
    <dgm:cxn modelId="{0263C643-3F92-4701-AFCE-D6D58C202333}" type="presOf" srcId="{7D4D0F99-D71D-4EBF-9BCC-E99C93AC86BD}" destId="{D9EE4B62-3841-4084-AE8F-8CF6FDE4E15B}" srcOrd="0" destOrd="0" presId="urn:microsoft.com/office/officeart/2008/layout/VerticalCurvedList"/>
    <dgm:cxn modelId="{B500E84E-BEC9-40DE-9112-26F7DA58E91A}" srcId="{40A36AB6-A884-4C83-BAF2-FD12BC873414}" destId="{7D4D0F99-D71D-4EBF-9BCC-E99C93AC86BD}" srcOrd="1" destOrd="0" parTransId="{9651AA6D-B79A-48B5-86B4-945F18E8212A}" sibTransId="{3B9881DE-75B4-4BD9-8556-C3755258EC08}"/>
    <dgm:cxn modelId="{321A0287-FF4F-45C3-9F89-06CC3B22FE34}" type="presOf" srcId="{40A36AB6-A884-4C83-BAF2-FD12BC873414}" destId="{743BD9AD-1074-4CA9-925F-FCF49E28C161}" srcOrd="0" destOrd="0" presId="urn:microsoft.com/office/officeart/2008/layout/VerticalCurvedList"/>
    <dgm:cxn modelId="{4C9F2693-0877-4AB6-A818-D1A1F3FC9066}" type="presOf" srcId="{E50021FD-2F41-4239-AC2C-7D29676A0273}" destId="{D025C3BF-B9EE-4C63-9654-1CA411B40775}" srcOrd="0" destOrd="0" presId="urn:microsoft.com/office/officeart/2008/layout/VerticalCurvedList"/>
    <dgm:cxn modelId="{51C08797-6491-4A63-B757-BBD53824ED91}" type="presOf" srcId="{F34A10D7-9181-4FA4-95C7-021009DE7A0C}" destId="{6CB183AE-29D9-4CBA-AC9C-E0BC84783D24}" srcOrd="0" destOrd="0" presId="urn:microsoft.com/office/officeart/2008/layout/VerticalCurvedList"/>
    <dgm:cxn modelId="{46C281B3-6FC7-42C0-8C38-4CE8FA397784}" type="presOf" srcId="{36F0E8EB-18B4-497A-870E-4F515ACD6505}" destId="{6E035909-956E-4A00-B03D-C578CC6595A1}" srcOrd="0" destOrd="0" presId="urn:microsoft.com/office/officeart/2008/layout/VerticalCurvedList"/>
    <dgm:cxn modelId="{FC8BB5BA-6B6A-4829-A116-898367695867}" srcId="{40A36AB6-A884-4C83-BAF2-FD12BC873414}" destId="{F34A10D7-9181-4FA4-95C7-021009DE7A0C}" srcOrd="3" destOrd="0" parTransId="{988B0EAC-D729-4FDD-AE02-8D82FE36B0BF}" sibTransId="{8BD8E574-44CF-4221-87B0-5576140C96DD}"/>
    <dgm:cxn modelId="{80A69BD6-E590-45E8-8B58-CA21F877B4F2}" srcId="{40A36AB6-A884-4C83-BAF2-FD12BC873414}" destId="{FB63D590-EFF5-43F4-A05A-D3121362ABCA}" srcOrd="4" destOrd="0" parTransId="{F746F3A2-CFE4-47CC-A155-36CEB98ED795}" sibTransId="{8FD023DF-3D8E-488D-A5B8-DFF4E1859203}"/>
    <dgm:cxn modelId="{519060F7-EFC0-4519-8BC8-6464C7E884E2}" srcId="{40A36AB6-A884-4C83-BAF2-FD12BC873414}" destId="{36F0E8EB-18B4-497A-870E-4F515ACD6505}" srcOrd="2" destOrd="0" parTransId="{C1CCAEB9-0CC2-4062-9A21-CFF05DF4B7B3}" sibTransId="{94B162E9-2B19-4157-9CAF-901B977AFAC6}"/>
    <dgm:cxn modelId="{24911FBD-AC98-4228-A085-CC1DE27EF4A7}" type="presParOf" srcId="{743BD9AD-1074-4CA9-925F-FCF49E28C161}" destId="{6FA1AE94-AB48-4F87-BBA8-C851875A3329}" srcOrd="0" destOrd="0" presId="urn:microsoft.com/office/officeart/2008/layout/VerticalCurvedList"/>
    <dgm:cxn modelId="{127B6E9E-D080-4A2E-BB82-BE54269B26AF}" type="presParOf" srcId="{6FA1AE94-AB48-4F87-BBA8-C851875A3329}" destId="{CE81B384-355C-4B1E-9FDE-CB5ACBB3EF28}" srcOrd="0" destOrd="0" presId="urn:microsoft.com/office/officeart/2008/layout/VerticalCurvedList"/>
    <dgm:cxn modelId="{D87850E0-E71E-465D-A8D2-D00D4B1B4B73}" type="presParOf" srcId="{CE81B384-355C-4B1E-9FDE-CB5ACBB3EF28}" destId="{6512458E-79C9-447F-9C8D-A37455D1E8EE}" srcOrd="0" destOrd="0" presId="urn:microsoft.com/office/officeart/2008/layout/VerticalCurvedList"/>
    <dgm:cxn modelId="{29927071-DC33-4754-B1BD-B5A26B4E8E04}" type="presParOf" srcId="{CE81B384-355C-4B1E-9FDE-CB5ACBB3EF28}" destId="{D025C3BF-B9EE-4C63-9654-1CA411B40775}" srcOrd="1" destOrd="0" presId="urn:microsoft.com/office/officeart/2008/layout/VerticalCurvedList"/>
    <dgm:cxn modelId="{8BF33E91-9E54-4F54-9099-5D2D617F7F81}" type="presParOf" srcId="{CE81B384-355C-4B1E-9FDE-CB5ACBB3EF28}" destId="{85BDB5F7-530C-4374-B385-6DE96C8D90A0}" srcOrd="2" destOrd="0" presId="urn:microsoft.com/office/officeart/2008/layout/VerticalCurvedList"/>
    <dgm:cxn modelId="{6AF0BCB2-8462-4536-BB08-7F76B0AACA96}" type="presParOf" srcId="{CE81B384-355C-4B1E-9FDE-CB5ACBB3EF28}" destId="{5BF96D25-FDE1-4CD1-A40D-AB18E37C1DDE}" srcOrd="3" destOrd="0" presId="urn:microsoft.com/office/officeart/2008/layout/VerticalCurvedList"/>
    <dgm:cxn modelId="{1DB3E0A9-C1AB-4CC5-BB2A-D8C85C609977}" type="presParOf" srcId="{6FA1AE94-AB48-4F87-BBA8-C851875A3329}" destId="{B245AE3C-92BD-4DBA-AA91-3BA00348A0F7}" srcOrd="1" destOrd="0" presId="urn:microsoft.com/office/officeart/2008/layout/VerticalCurvedList"/>
    <dgm:cxn modelId="{68E5FF3D-9913-4818-810E-8D7A4234A755}" type="presParOf" srcId="{6FA1AE94-AB48-4F87-BBA8-C851875A3329}" destId="{5CFAFF6C-3F6B-4F65-BE48-B98AC0B5CB56}" srcOrd="2" destOrd="0" presId="urn:microsoft.com/office/officeart/2008/layout/VerticalCurvedList"/>
    <dgm:cxn modelId="{45B15B64-F2CF-4A93-B092-53A2309622E4}" type="presParOf" srcId="{5CFAFF6C-3F6B-4F65-BE48-B98AC0B5CB56}" destId="{EA933774-1EA4-45CA-81B0-FE2D67044B6E}" srcOrd="0" destOrd="0" presId="urn:microsoft.com/office/officeart/2008/layout/VerticalCurvedList"/>
    <dgm:cxn modelId="{BB1A1F2A-AECD-4CBA-AC56-1D7B34D2AE3A}" type="presParOf" srcId="{6FA1AE94-AB48-4F87-BBA8-C851875A3329}" destId="{D9EE4B62-3841-4084-AE8F-8CF6FDE4E15B}" srcOrd="3" destOrd="0" presId="urn:microsoft.com/office/officeart/2008/layout/VerticalCurvedList"/>
    <dgm:cxn modelId="{E66CB234-636B-49D0-8756-09586A7D18B6}" type="presParOf" srcId="{6FA1AE94-AB48-4F87-BBA8-C851875A3329}" destId="{907C4822-4504-4813-A08F-889E56CA0DDC}" srcOrd="4" destOrd="0" presId="urn:microsoft.com/office/officeart/2008/layout/VerticalCurvedList"/>
    <dgm:cxn modelId="{105A1AB7-3B25-48BC-92A4-9625FF8A22BB}" type="presParOf" srcId="{907C4822-4504-4813-A08F-889E56CA0DDC}" destId="{13FF6234-15D2-42AF-89F2-3310B1BF2FCA}" srcOrd="0" destOrd="0" presId="urn:microsoft.com/office/officeart/2008/layout/VerticalCurvedList"/>
    <dgm:cxn modelId="{E94DD72F-C14E-4026-827D-9E42A236579E}" type="presParOf" srcId="{6FA1AE94-AB48-4F87-BBA8-C851875A3329}" destId="{6E035909-956E-4A00-B03D-C578CC6595A1}" srcOrd="5" destOrd="0" presId="urn:microsoft.com/office/officeart/2008/layout/VerticalCurvedList"/>
    <dgm:cxn modelId="{2109BEAE-C2CF-4BF0-AAF2-6A1A86086ECB}" type="presParOf" srcId="{6FA1AE94-AB48-4F87-BBA8-C851875A3329}" destId="{B67F2C23-D9D0-4609-A369-EF445B17DCD0}" srcOrd="6" destOrd="0" presId="urn:microsoft.com/office/officeart/2008/layout/VerticalCurvedList"/>
    <dgm:cxn modelId="{06F9836F-FFF3-4C35-BD38-B1475DFE7757}" type="presParOf" srcId="{B67F2C23-D9D0-4609-A369-EF445B17DCD0}" destId="{ED73741D-44C7-45CC-A7BB-B1DA7DE172AA}" srcOrd="0" destOrd="0" presId="urn:microsoft.com/office/officeart/2008/layout/VerticalCurvedList"/>
    <dgm:cxn modelId="{63EFF23D-4D3D-44A0-B7B5-970F117457E2}" type="presParOf" srcId="{6FA1AE94-AB48-4F87-BBA8-C851875A3329}" destId="{6CB183AE-29D9-4CBA-AC9C-E0BC84783D24}" srcOrd="7" destOrd="0" presId="urn:microsoft.com/office/officeart/2008/layout/VerticalCurvedList"/>
    <dgm:cxn modelId="{226AB6BA-7C09-4DAC-90CD-8F5D78BD3D73}" type="presParOf" srcId="{6FA1AE94-AB48-4F87-BBA8-C851875A3329}" destId="{E5394728-C5E3-4ADC-95E1-D9BDFCED2AEC}" srcOrd="8" destOrd="0" presId="urn:microsoft.com/office/officeart/2008/layout/VerticalCurvedList"/>
    <dgm:cxn modelId="{85790FA7-460E-414A-A0CE-2172A9A99A26}" type="presParOf" srcId="{E5394728-C5E3-4ADC-95E1-D9BDFCED2AEC}" destId="{2F045CE3-BF3B-4E15-8647-A8664608BFE7}" srcOrd="0" destOrd="0" presId="urn:microsoft.com/office/officeart/2008/layout/VerticalCurvedList"/>
    <dgm:cxn modelId="{6F28AA0B-409A-493C-A0A4-62602EF50A3A}" type="presParOf" srcId="{6FA1AE94-AB48-4F87-BBA8-C851875A3329}" destId="{CBB56C0F-23FB-4182-BE80-B64FE67280B8}" srcOrd="9" destOrd="0" presId="urn:microsoft.com/office/officeart/2008/layout/VerticalCurvedList"/>
    <dgm:cxn modelId="{72CFDB99-49CF-489E-8E11-35572C64B2DC}" type="presParOf" srcId="{6FA1AE94-AB48-4F87-BBA8-C851875A3329}" destId="{7F10A882-538B-490D-B2F3-0072F7ABDD51}" srcOrd="10" destOrd="0" presId="urn:microsoft.com/office/officeart/2008/layout/VerticalCurvedList"/>
    <dgm:cxn modelId="{12D36CAA-24FA-44C5-9491-293A01031AD0}" type="presParOf" srcId="{7F10A882-538B-490D-B2F3-0072F7ABDD51}" destId="{394FECB6-9A38-451F-8D51-4FC005040CB7}" srcOrd="0" destOrd="0" presId="urn:microsoft.com/office/officeart/2008/layout/VerticalCurvedList"/>
    <dgm:cxn modelId="{6828B383-1CD9-441C-94DC-01935BECEFAA}" type="presParOf" srcId="{6FA1AE94-AB48-4F87-BBA8-C851875A3329}" destId="{3602838F-AC69-4EBB-BD22-88374AACF7E0}" srcOrd="11" destOrd="0" presId="urn:microsoft.com/office/officeart/2008/layout/VerticalCurvedList"/>
    <dgm:cxn modelId="{C2B52E07-8A5B-4F00-9B25-63316B1D2C10}" type="presParOf" srcId="{6FA1AE94-AB48-4F87-BBA8-C851875A3329}" destId="{2EAC776A-5CBB-466D-93A7-95BC32E78690}" srcOrd="12" destOrd="0" presId="urn:microsoft.com/office/officeart/2008/layout/VerticalCurvedList"/>
    <dgm:cxn modelId="{F189C1AA-086D-4CCD-A0FC-75280823FB09}" type="presParOf" srcId="{2EAC776A-5CBB-466D-93A7-95BC32E78690}" destId="{79EEBE21-9067-42EF-A817-B38042C113F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834BE1-570D-4556-A567-3B5C9694A038}"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ES"/>
        </a:p>
      </dgm:t>
    </dgm:pt>
    <dgm:pt modelId="{090E55A9-4775-4248-B493-3F748F2E625E}">
      <dgm:prSet phldrT="[Texto]" custT="1"/>
      <dgm:spPr/>
      <dgm:t>
        <a:bodyPr/>
        <a:lstStyle/>
        <a:p>
          <a:pPr algn="just"/>
          <a:r>
            <a:rPr lang="es-ES" sz="1600" dirty="0"/>
            <a:t>Aprobación del acuerdo del CED, por el que se habilitarán espacios para la instalación de GT y en su caso PR. </a:t>
          </a:r>
        </a:p>
      </dgm:t>
    </dgm:pt>
    <dgm:pt modelId="{DBE801DA-50AA-453E-9631-D93305E1DC1A}" type="parTrans" cxnId="{07965A61-12AF-48F2-886B-CEAF89BEF4A6}">
      <dgm:prSet/>
      <dgm:spPr/>
      <dgm:t>
        <a:bodyPr/>
        <a:lstStyle/>
        <a:p>
          <a:endParaRPr lang="es-ES"/>
        </a:p>
      </dgm:t>
    </dgm:pt>
    <dgm:pt modelId="{68DB829F-E987-4822-9D84-CB1FFA83D4CD}" type="sibTrans" cxnId="{07965A61-12AF-48F2-886B-CEAF89BEF4A6}">
      <dgm:prSet/>
      <dgm:spPr/>
      <dgm:t>
        <a:bodyPr/>
        <a:lstStyle/>
        <a:p>
          <a:endParaRPr lang="es-ES"/>
        </a:p>
      </dgm:t>
    </dgm:pt>
    <dgm:pt modelId="{DA5D1228-46E4-4FDA-B826-28BB8CFEF5F6}">
      <dgm:prSet phldrT="[Texto]"/>
      <dgm:spPr/>
      <dgm:t>
        <a:bodyPr/>
        <a:lstStyle/>
        <a:p>
          <a:pPr algn="just"/>
          <a:r>
            <a:rPr lang="es-ES" dirty="0">
              <a:latin typeface="Arial" panose="020B0604020202020204" pitchFamily="34" charset="0"/>
              <a:cs typeface="Arial" panose="020B0604020202020204" pitchFamily="34" charset="0"/>
            </a:rPr>
            <a:t>Informe de la presidencia del CED, sobre el resultado del procedimiento de acreditación y sustitución de representantes de los PP y, en su caso de CI ante los GT.</a:t>
          </a:r>
          <a:endParaRPr lang="es-ES" dirty="0"/>
        </a:p>
      </dgm:t>
    </dgm:pt>
    <dgm:pt modelId="{D4AE9E73-5E18-4074-8188-7C0C059057FE}" type="parTrans" cxnId="{59D1BF43-9B59-4827-B0FB-10B96F9255DF}">
      <dgm:prSet/>
      <dgm:spPr/>
      <dgm:t>
        <a:bodyPr/>
        <a:lstStyle/>
        <a:p>
          <a:endParaRPr lang="es-ES"/>
        </a:p>
      </dgm:t>
    </dgm:pt>
    <dgm:pt modelId="{FD8A5716-D267-4367-8BE3-9787F273EC79}" type="sibTrans" cxnId="{59D1BF43-9B59-4827-B0FB-10B96F9255DF}">
      <dgm:prSet/>
      <dgm:spPr/>
      <dgm:t>
        <a:bodyPr/>
        <a:lstStyle/>
        <a:p>
          <a:endParaRPr lang="es-ES"/>
        </a:p>
      </dgm:t>
    </dgm:pt>
    <dgm:pt modelId="{2844234F-14A5-4681-A567-8CBAA86909FA}">
      <dgm:prSet custT="1"/>
      <dgm:spPr/>
      <dgm:t>
        <a:bodyPr/>
        <a:lstStyle/>
        <a:p>
          <a:pPr algn="just"/>
          <a:r>
            <a:rPr lang="es-ES" sz="1600" dirty="0"/>
            <a:t>Aprobación del acuerdo del CED, por el que se determina el listado de participantes que auxiliarán al CED en el recuento de votos y asignación de funciones</a:t>
          </a:r>
          <a:endParaRPr lang="es-MX" sz="1600" dirty="0"/>
        </a:p>
      </dgm:t>
    </dgm:pt>
    <dgm:pt modelId="{EFDFE50D-461F-4032-8F6D-C3626B8ADF49}" type="parTrans" cxnId="{E873B436-2544-44E5-9D25-4F174029AE1F}">
      <dgm:prSet/>
      <dgm:spPr/>
      <dgm:t>
        <a:bodyPr/>
        <a:lstStyle/>
        <a:p>
          <a:endParaRPr lang="es-MX"/>
        </a:p>
      </dgm:t>
    </dgm:pt>
    <dgm:pt modelId="{1FCD9143-1E7D-44ED-A812-1C543C599674}" type="sibTrans" cxnId="{E873B436-2544-44E5-9D25-4F174029AE1F}">
      <dgm:prSet/>
      <dgm:spPr/>
      <dgm:t>
        <a:bodyPr/>
        <a:lstStyle/>
        <a:p>
          <a:endParaRPr lang="es-MX"/>
        </a:p>
      </dgm:t>
    </dgm:pt>
    <dgm:pt modelId="{82C812C2-24E1-476C-A46F-F0AD918ECED5}">
      <dgm:prSet custT="1"/>
      <dgm:spPr/>
      <dgm:t>
        <a:bodyPr/>
        <a:lstStyle/>
        <a:p>
          <a:pPr algn="just"/>
          <a:r>
            <a:rPr lang="es-MX" sz="1600" dirty="0"/>
            <a:t>Informe </a:t>
          </a:r>
          <a:r>
            <a:rPr lang="es-MX" sz="1600" b="0" i="0" dirty="0"/>
            <a:t>sobre la logística y medidas de seguridad y custodia para el traslado de los paquetes electorales a los lugares previstos para la instalación de GT, en las instalaciones del CED o, en su caso, en la sede alterna, en las que se realizará el recuento total o parcial; e</a:t>
          </a:r>
          <a:endParaRPr lang="es-MX" sz="1600" dirty="0"/>
        </a:p>
      </dgm:t>
    </dgm:pt>
    <dgm:pt modelId="{D30D02AB-9FA7-4C59-9EF1-771F498D407C}" type="parTrans" cxnId="{70C226D5-2C1E-4640-96B5-02E91B55C6A7}">
      <dgm:prSet/>
      <dgm:spPr/>
      <dgm:t>
        <a:bodyPr/>
        <a:lstStyle/>
        <a:p>
          <a:endParaRPr lang="es-MX"/>
        </a:p>
      </dgm:t>
    </dgm:pt>
    <dgm:pt modelId="{1CBDD94E-3535-4873-BC9C-8E37ED9B5888}" type="sibTrans" cxnId="{70C226D5-2C1E-4640-96B5-02E91B55C6A7}">
      <dgm:prSet/>
      <dgm:spPr/>
      <dgm:t>
        <a:bodyPr/>
        <a:lstStyle/>
        <a:p>
          <a:endParaRPr lang="es-MX"/>
        </a:p>
      </dgm:t>
    </dgm:pt>
    <dgm:pt modelId="{E2216B11-C9F0-407C-894D-B786B84A2531}" type="pres">
      <dgm:prSet presAssocID="{11834BE1-570D-4556-A567-3B5C9694A038}" presName="outerComposite" presStyleCnt="0">
        <dgm:presLayoutVars>
          <dgm:chMax val="5"/>
          <dgm:dir/>
          <dgm:resizeHandles val="exact"/>
        </dgm:presLayoutVars>
      </dgm:prSet>
      <dgm:spPr/>
    </dgm:pt>
    <dgm:pt modelId="{9FDE1485-790A-4806-9A38-16A1D1DD99B5}" type="pres">
      <dgm:prSet presAssocID="{11834BE1-570D-4556-A567-3B5C9694A038}" presName="dummyMaxCanvas" presStyleCnt="0">
        <dgm:presLayoutVars/>
      </dgm:prSet>
      <dgm:spPr/>
    </dgm:pt>
    <dgm:pt modelId="{FD940002-4457-4BF6-9BDB-B18074DC4EE7}" type="pres">
      <dgm:prSet presAssocID="{11834BE1-570D-4556-A567-3B5C9694A038}" presName="FourNodes_1" presStyleLbl="node1" presStyleIdx="0" presStyleCnt="4">
        <dgm:presLayoutVars>
          <dgm:bulletEnabled val="1"/>
        </dgm:presLayoutVars>
      </dgm:prSet>
      <dgm:spPr/>
    </dgm:pt>
    <dgm:pt modelId="{AB92048C-C6A0-43C0-A131-50C4252836FA}" type="pres">
      <dgm:prSet presAssocID="{11834BE1-570D-4556-A567-3B5C9694A038}" presName="FourNodes_2" presStyleLbl="node1" presStyleIdx="1" presStyleCnt="4">
        <dgm:presLayoutVars>
          <dgm:bulletEnabled val="1"/>
        </dgm:presLayoutVars>
      </dgm:prSet>
      <dgm:spPr/>
    </dgm:pt>
    <dgm:pt modelId="{6549F52F-0090-4A48-835E-DCAEAE126323}" type="pres">
      <dgm:prSet presAssocID="{11834BE1-570D-4556-A567-3B5C9694A038}" presName="FourNodes_3" presStyleLbl="node1" presStyleIdx="2" presStyleCnt="4" custScaleY="107165" custLinFactNeighborY="923">
        <dgm:presLayoutVars>
          <dgm:bulletEnabled val="1"/>
        </dgm:presLayoutVars>
      </dgm:prSet>
      <dgm:spPr/>
    </dgm:pt>
    <dgm:pt modelId="{7D7430EB-77E1-49E8-80BE-57B8816207E3}" type="pres">
      <dgm:prSet presAssocID="{11834BE1-570D-4556-A567-3B5C9694A038}" presName="FourNodes_4" presStyleLbl="node1" presStyleIdx="3" presStyleCnt="4">
        <dgm:presLayoutVars>
          <dgm:bulletEnabled val="1"/>
        </dgm:presLayoutVars>
      </dgm:prSet>
      <dgm:spPr/>
    </dgm:pt>
    <dgm:pt modelId="{3388ADEC-E62F-4FF0-A0DC-115C2D375F9B}" type="pres">
      <dgm:prSet presAssocID="{11834BE1-570D-4556-A567-3B5C9694A038}" presName="FourConn_1-2" presStyleLbl="fgAccFollowNode1" presStyleIdx="0" presStyleCnt="3">
        <dgm:presLayoutVars>
          <dgm:bulletEnabled val="1"/>
        </dgm:presLayoutVars>
      </dgm:prSet>
      <dgm:spPr/>
    </dgm:pt>
    <dgm:pt modelId="{887DE6D9-154E-4B48-BFD9-3836AB945B3B}" type="pres">
      <dgm:prSet presAssocID="{11834BE1-570D-4556-A567-3B5C9694A038}" presName="FourConn_2-3" presStyleLbl="fgAccFollowNode1" presStyleIdx="1" presStyleCnt="3">
        <dgm:presLayoutVars>
          <dgm:bulletEnabled val="1"/>
        </dgm:presLayoutVars>
      </dgm:prSet>
      <dgm:spPr/>
    </dgm:pt>
    <dgm:pt modelId="{2FD7C41B-3638-4D0D-81DB-F9B7605FD05C}" type="pres">
      <dgm:prSet presAssocID="{11834BE1-570D-4556-A567-3B5C9694A038}" presName="FourConn_3-4" presStyleLbl="fgAccFollowNode1" presStyleIdx="2" presStyleCnt="3">
        <dgm:presLayoutVars>
          <dgm:bulletEnabled val="1"/>
        </dgm:presLayoutVars>
      </dgm:prSet>
      <dgm:spPr/>
    </dgm:pt>
    <dgm:pt modelId="{49C27B86-5EEB-43C1-BB40-55B6B3F2D631}" type="pres">
      <dgm:prSet presAssocID="{11834BE1-570D-4556-A567-3B5C9694A038}" presName="FourNodes_1_text" presStyleLbl="node1" presStyleIdx="3" presStyleCnt="4">
        <dgm:presLayoutVars>
          <dgm:bulletEnabled val="1"/>
        </dgm:presLayoutVars>
      </dgm:prSet>
      <dgm:spPr/>
    </dgm:pt>
    <dgm:pt modelId="{83E3770B-A98C-40D1-B22D-F82C4E313D5F}" type="pres">
      <dgm:prSet presAssocID="{11834BE1-570D-4556-A567-3B5C9694A038}" presName="FourNodes_2_text" presStyleLbl="node1" presStyleIdx="3" presStyleCnt="4">
        <dgm:presLayoutVars>
          <dgm:bulletEnabled val="1"/>
        </dgm:presLayoutVars>
      </dgm:prSet>
      <dgm:spPr/>
    </dgm:pt>
    <dgm:pt modelId="{8999AC66-8B1E-443C-AB3E-3C242A963EE2}" type="pres">
      <dgm:prSet presAssocID="{11834BE1-570D-4556-A567-3B5C9694A038}" presName="FourNodes_3_text" presStyleLbl="node1" presStyleIdx="3" presStyleCnt="4">
        <dgm:presLayoutVars>
          <dgm:bulletEnabled val="1"/>
        </dgm:presLayoutVars>
      </dgm:prSet>
      <dgm:spPr/>
    </dgm:pt>
    <dgm:pt modelId="{759DDCF7-4B7B-4A6F-B814-FBD2EFCE0C05}" type="pres">
      <dgm:prSet presAssocID="{11834BE1-570D-4556-A567-3B5C9694A038}" presName="FourNodes_4_text" presStyleLbl="node1" presStyleIdx="3" presStyleCnt="4">
        <dgm:presLayoutVars>
          <dgm:bulletEnabled val="1"/>
        </dgm:presLayoutVars>
      </dgm:prSet>
      <dgm:spPr/>
    </dgm:pt>
  </dgm:ptLst>
  <dgm:cxnLst>
    <dgm:cxn modelId="{2C690C0A-2E1B-4349-8323-47087346391E}" type="presOf" srcId="{DA5D1228-46E4-4FDA-B826-28BB8CFEF5F6}" destId="{759DDCF7-4B7B-4A6F-B814-FBD2EFCE0C05}" srcOrd="1" destOrd="0" presId="urn:microsoft.com/office/officeart/2005/8/layout/vProcess5"/>
    <dgm:cxn modelId="{BE1E5811-157E-4A23-A35D-6756237EBA30}" type="presOf" srcId="{11834BE1-570D-4556-A567-3B5C9694A038}" destId="{E2216B11-C9F0-407C-894D-B786B84A2531}" srcOrd="0" destOrd="0" presId="urn:microsoft.com/office/officeart/2005/8/layout/vProcess5"/>
    <dgm:cxn modelId="{E873B436-2544-44E5-9D25-4F174029AE1F}" srcId="{11834BE1-570D-4556-A567-3B5C9694A038}" destId="{2844234F-14A5-4681-A567-8CBAA86909FA}" srcOrd="1" destOrd="0" parTransId="{EFDFE50D-461F-4032-8F6D-C3626B8ADF49}" sibTransId="{1FCD9143-1E7D-44ED-A812-1C543C599674}"/>
    <dgm:cxn modelId="{07965A61-12AF-48F2-886B-CEAF89BEF4A6}" srcId="{11834BE1-570D-4556-A567-3B5C9694A038}" destId="{090E55A9-4775-4248-B493-3F748F2E625E}" srcOrd="0" destOrd="0" parTransId="{DBE801DA-50AA-453E-9631-D93305E1DC1A}" sibTransId="{68DB829F-E987-4822-9D84-CB1FFA83D4CD}"/>
    <dgm:cxn modelId="{59D1BF43-9B59-4827-B0FB-10B96F9255DF}" srcId="{11834BE1-570D-4556-A567-3B5C9694A038}" destId="{DA5D1228-46E4-4FDA-B826-28BB8CFEF5F6}" srcOrd="3" destOrd="0" parTransId="{D4AE9E73-5E18-4074-8188-7C0C059057FE}" sibTransId="{FD8A5716-D267-4367-8BE3-9787F273EC79}"/>
    <dgm:cxn modelId="{DDA1516F-C8EF-4C5A-9AF6-0787CBA40BF5}" type="presOf" srcId="{090E55A9-4775-4248-B493-3F748F2E625E}" destId="{49C27B86-5EEB-43C1-BB40-55B6B3F2D631}" srcOrd="1" destOrd="0" presId="urn:microsoft.com/office/officeart/2005/8/layout/vProcess5"/>
    <dgm:cxn modelId="{0DA9DE71-2AAB-4E4F-9956-3B0F681AA8EA}" type="presOf" srcId="{DA5D1228-46E4-4FDA-B826-28BB8CFEF5F6}" destId="{7D7430EB-77E1-49E8-80BE-57B8816207E3}" srcOrd="0" destOrd="0" presId="urn:microsoft.com/office/officeart/2005/8/layout/vProcess5"/>
    <dgm:cxn modelId="{917C6F72-E6F4-457B-BC8A-E1DF695D6F49}" type="presOf" srcId="{1CBDD94E-3535-4873-BC9C-8E37ED9B5888}" destId="{2FD7C41B-3638-4D0D-81DB-F9B7605FD05C}" srcOrd="0" destOrd="0" presId="urn:microsoft.com/office/officeart/2005/8/layout/vProcess5"/>
    <dgm:cxn modelId="{5760C576-033B-4499-A4DA-1ADF5E8AF97D}" type="presOf" srcId="{82C812C2-24E1-476C-A46F-F0AD918ECED5}" destId="{8999AC66-8B1E-443C-AB3E-3C242A963EE2}" srcOrd="1" destOrd="0" presId="urn:microsoft.com/office/officeart/2005/8/layout/vProcess5"/>
    <dgm:cxn modelId="{8976A97A-C675-44C9-B98F-60C7F33475D2}" type="presOf" srcId="{090E55A9-4775-4248-B493-3F748F2E625E}" destId="{FD940002-4457-4BF6-9BDB-B18074DC4EE7}" srcOrd="0" destOrd="0" presId="urn:microsoft.com/office/officeart/2005/8/layout/vProcess5"/>
    <dgm:cxn modelId="{239CEF9E-8E4F-409C-B08C-B6581E5BD17B}" type="presOf" srcId="{1FCD9143-1E7D-44ED-A812-1C543C599674}" destId="{887DE6D9-154E-4B48-BFD9-3836AB945B3B}" srcOrd="0" destOrd="0" presId="urn:microsoft.com/office/officeart/2005/8/layout/vProcess5"/>
    <dgm:cxn modelId="{C57512AA-7537-4969-A625-F8CDD6CE8F42}" type="presOf" srcId="{82C812C2-24E1-476C-A46F-F0AD918ECED5}" destId="{6549F52F-0090-4A48-835E-DCAEAE126323}" srcOrd="0" destOrd="0" presId="urn:microsoft.com/office/officeart/2005/8/layout/vProcess5"/>
    <dgm:cxn modelId="{19B74DAC-24D9-4DE6-86F8-7128CFF596B3}" type="presOf" srcId="{2844234F-14A5-4681-A567-8CBAA86909FA}" destId="{AB92048C-C6A0-43C0-A131-50C4252836FA}" srcOrd="0" destOrd="0" presId="urn:microsoft.com/office/officeart/2005/8/layout/vProcess5"/>
    <dgm:cxn modelId="{70C226D5-2C1E-4640-96B5-02E91B55C6A7}" srcId="{11834BE1-570D-4556-A567-3B5C9694A038}" destId="{82C812C2-24E1-476C-A46F-F0AD918ECED5}" srcOrd="2" destOrd="0" parTransId="{D30D02AB-9FA7-4C59-9EF1-771F498D407C}" sibTransId="{1CBDD94E-3535-4873-BC9C-8E37ED9B5888}"/>
    <dgm:cxn modelId="{F84D49D7-B23B-4C5F-A163-0F6790400DEA}" type="presOf" srcId="{68DB829F-E987-4822-9D84-CB1FFA83D4CD}" destId="{3388ADEC-E62F-4FF0-A0DC-115C2D375F9B}" srcOrd="0" destOrd="0" presId="urn:microsoft.com/office/officeart/2005/8/layout/vProcess5"/>
    <dgm:cxn modelId="{26E4EDF7-F8FF-44DD-B8D8-4D68DC09AD34}" type="presOf" srcId="{2844234F-14A5-4681-A567-8CBAA86909FA}" destId="{83E3770B-A98C-40D1-B22D-F82C4E313D5F}" srcOrd="1" destOrd="0" presId="urn:microsoft.com/office/officeart/2005/8/layout/vProcess5"/>
    <dgm:cxn modelId="{3406D480-6500-4482-8954-0A61560A65D3}" type="presParOf" srcId="{E2216B11-C9F0-407C-894D-B786B84A2531}" destId="{9FDE1485-790A-4806-9A38-16A1D1DD99B5}" srcOrd="0" destOrd="0" presId="urn:microsoft.com/office/officeart/2005/8/layout/vProcess5"/>
    <dgm:cxn modelId="{C0E42510-2E85-4892-A8DC-C213F33252BA}" type="presParOf" srcId="{E2216B11-C9F0-407C-894D-B786B84A2531}" destId="{FD940002-4457-4BF6-9BDB-B18074DC4EE7}" srcOrd="1" destOrd="0" presId="urn:microsoft.com/office/officeart/2005/8/layout/vProcess5"/>
    <dgm:cxn modelId="{13AC5B99-665D-4B0E-BCD1-94A6673807FD}" type="presParOf" srcId="{E2216B11-C9F0-407C-894D-B786B84A2531}" destId="{AB92048C-C6A0-43C0-A131-50C4252836FA}" srcOrd="2" destOrd="0" presId="urn:microsoft.com/office/officeart/2005/8/layout/vProcess5"/>
    <dgm:cxn modelId="{A84F5AF2-507C-4B47-A313-25642CE3BB90}" type="presParOf" srcId="{E2216B11-C9F0-407C-894D-B786B84A2531}" destId="{6549F52F-0090-4A48-835E-DCAEAE126323}" srcOrd="3" destOrd="0" presId="urn:microsoft.com/office/officeart/2005/8/layout/vProcess5"/>
    <dgm:cxn modelId="{8AC2AF33-18F9-40E5-BCD7-8BED65CD1A07}" type="presParOf" srcId="{E2216B11-C9F0-407C-894D-B786B84A2531}" destId="{7D7430EB-77E1-49E8-80BE-57B8816207E3}" srcOrd="4" destOrd="0" presId="urn:microsoft.com/office/officeart/2005/8/layout/vProcess5"/>
    <dgm:cxn modelId="{04995A91-5EE6-455B-808D-23F9EF01EB8A}" type="presParOf" srcId="{E2216B11-C9F0-407C-894D-B786B84A2531}" destId="{3388ADEC-E62F-4FF0-A0DC-115C2D375F9B}" srcOrd="5" destOrd="0" presId="urn:microsoft.com/office/officeart/2005/8/layout/vProcess5"/>
    <dgm:cxn modelId="{95EAE470-A2AE-485E-B949-4B904C4D7FAF}" type="presParOf" srcId="{E2216B11-C9F0-407C-894D-B786B84A2531}" destId="{887DE6D9-154E-4B48-BFD9-3836AB945B3B}" srcOrd="6" destOrd="0" presId="urn:microsoft.com/office/officeart/2005/8/layout/vProcess5"/>
    <dgm:cxn modelId="{E2D67951-9AC9-4990-85CB-0C43E31325EE}" type="presParOf" srcId="{E2216B11-C9F0-407C-894D-B786B84A2531}" destId="{2FD7C41B-3638-4D0D-81DB-F9B7605FD05C}" srcOrd="7" destOrd="0" presId="urn:microsoft.com/office/officeart/2005/8/layout/vProcess5"/>
    <dgm:cxn modelId="{E50BFB94-BA67-40A2-B854-CA3208C383AC}" type="presParOf" srcId="{E2216B11-C9F0-407C-894D-B786B84A2531}" destId="{49C27B86-5EEB-43C1-BB40-55B6B3F2D631}" srcOrd="8" destOrd="0" presId="urn:microsoft.com/office/officeart/2005/8/layout/vProcess5"/>
    <dgm:cxn modelId="{24CDDB98-9A6B-48AB-BFEA-D54B04F90AAC}" type="presParOf" srcId="{E2216B11-C9F0-407C-894D-B786B84A2531}" destId="{83E3770B-A98C-40D1-B22D-F82C4E313D5F}" srcOrd="9" destOrd="0" presId="urn:microsoft.com/office/officeart/2005/8/layout/vProcess5"/>
    <dgm:cxn modelId="{2D18FA69-3147-49AF-B9B1-DC2A99EBBFE1}" type="presParOf" srcId="{E2216B11-C9F0-407C-894D-B786B84A2531}" destId="{8999AC66-8B1E-443C-AB3E-3C242A963EE2}" srcOrd="10" destOrd="0" presId="urn:microsoft.com/office/officeart/2005/8/layout/vProcess5"/>
    <dgm:cxn modelId="{2E0F3B15-D5C3-4A66-99F0-D2FA75FD2560}" type="presParOf" srcId="{E2216B11-C9F0-407C-894D-B786B84A2531}" destId="{759DDCF7-4B7B-4A6F-B814-FBD2EFCE0C05}"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7466D04-46A4-4D1B-8337-38C3CC6579B1}"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ES"/>
        </a:p>
      </dgm:t>
    </dgm:pt>
    <dgm:pt modelId="{0507695D-F1C9-44A0-B0BB-473B1BD241B3}">
      <dgm:prSet phldrT="[Texto]" custT="1"/>
      <dgm:spPr/>
      <dgm:t>
        <a:bodyPr/>
        <a:lstStyle/>
        <a:p>
          <a:r>
            <a:rPr lang="es-ES" sz="1200" dirty="0">
              <a:latin typeface="Arial" panose="020B0604020202020204" pitchFamily="34" charset="0"/>
              <a:cs typeface="Arial" panose="020B0604020202020204" pitchFamily="34" charset="0"/>
            </a:rPr>
            <a:t>a) Cuando el paquete electoral se reciba con muestras de alteración.</a:t>
          </a:r>
        </a:p>
      </dgm:t>
    </dgm:pt>
    <dgm:pt modelId="{01AC2B9F-0B58-4701-8C79-196B3B80A51F}" type="parTrans" cxnId="{6BC9D7C1-BD6A-43DF-B90D-87287959B9C6}">
      <dgm:prSet/>
      <dgm:spPr/>
      <dgm:t>
        <a:bodyPr/>
        <a:lstStyle/>
        <a:p>
          <a:endParaRPr lang="es-ES"/>
        </a:p>
      </dgm:t>
    </dgm:pt>
    <dgm:pt modelId="{73FB1B80-6CB1-4B66-8221-3932AB72B1A8}" type="sibTrans" cxnId="{6BC9D7C1-BD6A-43DF-B90D-87287959B9C6}">
      <dgm:prSet/>
      <dgm:spPr/>
      <dgm:t>
        <a:bodyPr/>
        <a:lstStyle/>
        <a:p>
          <a:endParaRPr lang="es-ES"/>
        </a:p>
      </dgm:t>
    </dgm:pt>
    <dgm:pt modelId="{A20B4166-E229-4F5E-8F5A-4A172541B5E1}">
      <dgm:prSet phldrT="[Texto]" custT="1"/>
      <dgm:spPr/>
      <dgm:t>
        <a:bodyPr/>
        <a:lstStyle/>
        <a:p>
          <a:r>
            <a:rPr lang="es-ES" sz="1200" dirty="0">
              <a:latin typeface="Arial" panose="020B0604020202020204" pitchFamily="34" charset="0"/>
              <a:cs typeface="Arial" panose="020B0604020202020204" pitchFamily="34" charset="0"/>
            </a:rPr>
            <a:t>b) Cuando los resultados de las actas no coincidan. </a:t>
          </a:r>
        </a:p>
      </dgm:t>
    </dgm:pt>
    <dgm:pt modelId="{09D5592F-970A-41F0-8F93-B6A868F6962D}" type="parTrans" cxnId="{105D5097-F50A-4087-96B6-A45B576D09E8}">
      <dgm:prSet/>
      <dgm:spPr/>
      <dgm:t>
        <a:bodyPr/>
        <a:lstStyle/>
        <a:p>
          <a:endParaRPr lang="es-ES"/>
        </a:p>
      </dgm:t>
    </dgm:pt>
    <dgm:pt modelId="{B2D0B88F-28AB-491D-9A0D-25858DEFE394}" type="sibTrans" cxnId="{105D5097-F50A-4087-96B6-A45B576D09E8}">
      <dgm:prSet/>
      <dgm:spPr/>
      <dgm:t>
        <a:bodyPr/>
        <a:lstStyle/>
        <a:p>
          <a:endParaRPr lang="es-ES"/>
        </a:p>
      </dgm:t>
    </dgm:pt>
    <dgm:pt modelId="{44E5A6D8-7E6F-46F0-8CAB-DF40300390EB}">
      <dgm:prSet phldrT="[Texto]" custT="1"/>
      <dgm:spPr/>
      <dgm:t>
        <a:bodyPr/>
        <a:lstStyle/>
        <a:p>
          <a:r>
            <a:rPr lang="es-ES" sz="1200" dirty="0">
              <a:latin typeface="Arial" panose="020B0604020202020204" pitchFamily="34" charset="0"/>
              <a:cs typeface="Arial" panose="020B0604020202020204" pitchFamily="34" charset="0"/>
            </a:rPr>
            <a:t>c) Por alteraciones evidentes en las actas que generen duda fundada sobre el resultado de la elección en la casilla.</a:t>
          </a:r>
        </a:p>
      </dgm:t>
    </dgm:pt>
    <dgm:pt modelId="{AC40A79A-914E-49EB-8B04-BA8234457460}" type="parTrans" cxnId="{A6EBEC72-6F99-4409-9556-8A1A4DC6245C}">
      <dgm:prSet/>
      <dgm:spPr/>
      <dgm:t>
        <a:bodyPr/>
        <a:lstStyle/>
        <a:p>
          <a:endParaRPr lang="es-ES"/>
        </a:p>
      </dgm:t>
    </dgm:pt>
    <dgm:pt modelId="{3FF022DD-CF37-4A1D-A905-445934B5E647}" type="sibTrans" cxnId="{A6EBEC72-6F99-4409-9556-8A1A4DC6245C}">
      <dgm:prSet/>
      <dgm:spPr/>
      <dgm:t>
        <a:bodyPr/>
        <a:lstStyle/>
        <a:p>
          <a:endParaRPr lang="es-ES"/>
        </a:p>
      </dgm:t>
    </dgm:pt>
    <dgm:pt modelId="{6341B2FA-1C34-43B9-AA60-E9B16B983AFE}">
      <dgm:prSet custT="1"/>
      <dgm:spPr/>
      <dgm:t>
        <a:bodyPr/>
        <a:lstStyle/>
        <a:p>
          <a:r>
            <a:rPr lang="es-ES" sz="1200" dirty="0">
              <a:latin typeface="Arial" panose="020B0604020202020204" pitchFamily="34" charset="0"/>
              <a:cs typeface="Arial" panose="020B0604020202020204" pitchFamily="34" charset="0"/>
            </a:rPr>
            <a:t>d) Que no exista el acta de escrutinio y cómputo en el expediente de la casilla, ni obrare en poder de la presidencia del CED. </a:t>
          </a:r>
        </a:p>
      </dgm:t>
    </dgm:pt>
    <dgm:pt modelId="{C91200DE-CDB7-4C01-A427-7535054EFE4B}" type="parTrans" cxnId="{F9660F3E-1477-40DB-9E76-B3BE441EE6A7}">
      <dgm:prSet/>
      <dgm:spPr/>
      <dgm:t>
        <a:bodyPr/>
        <a:lstStyle/>
        <a:p>
          <a:endParaRPr lang="es-ES"/>
        </a:p>
      </dgm:t>
    </dgm:pt>
    <dgm:pt modelId="{89B9D694-19B9-4F11-9EBE-10158EAEC025}" type="sibTrans" cxnId="{F9660F3E-1477-40DB-9E76-B3BE441EE6A7}">
      <dgm:prSet/>
      <dgm:spPr/>
      <dgm:t>
        <a:bodyPr/>
        <a:lstStyle/>
        <a:p>
          <a:endParaRPr lang="es-ES"/>
        </a:p>
      </dgm:t>
    </dgm:pt>
    <dgm:pt modelId="{B8D610F8-3F62-4023-9E59-F421A8128495}">
      <dgm:prSet custT="1"/>
      <dgm:spPr/>
      <dgm:t>
        <a:bodyPr/>
        <a:lstStyle/>
        <a:p>
          <a:r>
            <a:rPr lang="es-ES" sz="1200" dirty="0">
              <a:latin typeface="Arial" panose="020B0604020202020204" pitchFamily="34" charset="0"/>
              <a:cs typeface="Arial" panose="020B0604020202020204" pitchFamily="34" charset="0"/>
            </a:rPr>
            <a:t>e) Cuando existan errores o inconsistencias evidentes en los distintos elementos de las actas, salvo que puedan corregirse o aclararse con otros elementos a satisfacción plena de quien lo haya solicitado. </a:t>
          </a:r>
        </a:p>
      </dgm:t>
    </dgm:pt>
    <dgm:pt modelId="{A850409F-E794-4699-A602-5A0DC15446A9}" type="parTrans" cxnId="{5FFF8671-F6F0-4F30-AB20-68CFF3B13C0D}">
      <dgm:prSet/>
      <dgm:spPr/>
      <dgm:t>
        <a:bodyPr/>
        <a:lstStyle/>
        <a:p>
          <a:endParaRPr lang="es-ES"/>
        </a:p>
      </dgm:t>
    </dgm:pt>
    <dgm:pt modelId="{F87BF179-738A-4AA1-A64B-02A64081CF3D}" type="sibTrans" cxnId="{5FFF8671-F6F0-4F30-AB20-68CFF3B13C0D}">
      <dgm:prSet/>
      <dgm:spPr/>
      <dgm:t>
        <a:bodyPr/>
        <a:lstStyle/>
        <a:p>
          <a:endParaRPr lang="es-ES"/>
        </a:p>
      </dgm:t>
    </dgm:pt>
    <dgm:pt modelId="{5B4F0081-820A-4758-B6DB-24DABFF62BD5}" type="pres">
      <dgm:prSet presAssocID="{A7466D04-46A4-4D1B-8337-38C3CC6579B1}" presName="outerComposite" presStyleCnt="0">
        <dgm:presLayoutVars>
          <dgm:chMax val="5"/>
          <dgm:dir/>
          <dgm:resizeHandles val="exact"/>
        </dgm:presLayoutVars>
      </dgm:prSet>
      <dgm:spPr/>
    </dgm:pt>
    <dgm:pt modelId="{DA1614D6-0AE3-43CF-AF03-C34760150867}" type="pres">
      <dgm:prSet presAssocID="{A7466D04-46A4-4D1B-8337-38C3CC6579B1}" presName="dummyMaxCanvas" presStyleCnt="0">
        <dgm:presLayoutVars/>
      </dgm:prSet>
      <dgm:spPr/>
    </dgm:pt>
    <dgm:pt modelId="{3C605929-7FC3-4EAD-A38A-CA13D80FA0AF}" type="pres">
      <dgm:prSet presAssocID="{A7466D04-46A4-4D1B-8337-38C3CC6579B1}" presName="FiveNodes_1" presStyleLbl="node1" presStyleIdx="0" presStyleCnt="5">
        <dgm:presLayoutVars>
          <dgm:bulletEnabled val="1"/>
        </dgm:presLayoutVars>
      </dgm:prSet>
      <dgm:spPr/>
    </dgm:pt>
    <dgm:pt modelId="{D25C3365-01BE-465C-B12A-9C9D44EE4BC6}" type="pres">
      <dgm:prSet presAssocID="{A7466D04-46A4-4D1B-8337-38C3CC6579B1}" presName="FiveNodes_2" presStyleLbl="node1" presStyleIdx="1" presStyleCnt="5">
        <dgm:presLayoutVars>
          <dgm:bulletEnabled val="1"/>
        </dgm:presLayoutVars>
      </dgm:prSet>
      <dgm:spPr/>
    </dgm:pt>
    <dgm:pt modelId="{5873AD3A-43CA-4355-8C53-7294D2C03971}" type="pres">
      <dgm:prSet presAssocID="{A7466D04-46A4-4D1B-8337-38C3CC6579B1}" presName="FiveNodes_3" presStyleLbl="node1" presStyleIdx="2" presStyleCnt="5">
        <dgm:presLayoutVars>
          <dgm:bulletEnabled val="1"/>
        </dgm:presLayoutVars>
      </dgm:prSet>
      <dgm:spPr/>
    </dgm:pt>
    <dgm:pt modelId="{D980C24C-06E1-4854-9860-EFCEB8D5872C}" type="pres">
      <dgm:prSet presAssocID="{A7466D04-46A4-4D1B-8337-38C3CC6579B1}" presName="FiveNodes_4" presStyleLbl="node1" presStyleIdx="3" presStyleCnt="5">
        <dgm:presLayoutVars>
          <dgm:bulletEnabled val="1"/>
        </dgm:presLayoutVars>
      </dgm:prSet>
      <dgm:spPr/>
    </dgm:pt>
    <dgm:pt modelId="{334D95AC-9CBF-46D7-BA01-B34A5AA75C74}" type="pres">
      <dgm:prSet presAssocID="{A7466D04-46A4-4D1B-8337-38C3CC6579B1}" presName="FiveNodes_5" presStyleLbl="node1" presStyleIdx="4" presStyleCnt="5">
        <dgm:presLayoutVars>
          <dgm:bulletEnabled val="1"/>
        </dgm:presLayoutVars>
      </dgm:prSet>
      <dgm:spPr/>
    </dgm:pt>
    <dgm:pt modelId="{43226864-8D4C-4856-8F62-9759464B395D}" type="pres">
      <dgm:prSet presAssocID="{A7466D04-46A4-4D1B-8337-38C3CC6579B1}" presName="FiveConn_1-2" presStyleLbl="fgAccFollowNode1" presStyleIdx="0" presStyleCnt="4">
        <dgm:presLayoutVars>
          <dgm:bulletEnabled val="1"/>
        </dgm:presLayoutVars>
      </dgm:prSet>
      <dgm:spPr/>
    </dgm:pt>
    <dgm:pt modelId="{DAF13DE5-AAD0-420C-885D-7C26ACF4C0C5}" type="pres">
      <dgm:prSet presAssocID="{A7466D04-46A4-4D1B-8337-38C3CC6579B1}" presName="FiveConn_2-3" presStyleLbl="fgAccFollowNode1" presStyleIdx="1" presStyleCnt="4">
        <dgm:presLayoutVars>
          <dgm:bulletEnabled val="1"/>
        </dgm:presLayoutVars>
      </dgm:prSet>
      <dgm:spPr/>
    </dgm:pt>
    <dgm:pt modelId="{DDC0F896-F799-47CE-8F5B-96635952AF90}" type="pres">
      <dgm:prSet presAssocID="{A7466D04-46A4-4D1B-8337-38C3CC6579B1}" presName="FiveConn_3-4" presStyleLbl="fgAccFollowNode1" presStyleIdx="2" presStyleCnt="4">
        <dgm:presLayoutVars>
          <dgm:bulletEnabled val="1"/>
        </dgm:presLayoutVars>
      </dgm:prSet>
      <dgm:spPr/>
    </dgm:pt>
    <dgm:pt modelId="{8EB4A0E8-30F0-430E-BAA7-40B52EAA09D6}" type="pres">
      <dgm:prSet presAssocID="{A7466D04-46A4-4D1B-8337-38C3CC6579B1}" presName="FiveConn_4-5" presStyleLbl="fgAccFollowNode1" presStyleIdx="3" presStyleCnt="4">
        <dgm:presLayoutVars>
          <dgm:bulletEnabled val="1"/>
        </dgm:presLayoutVars>
      </dgm:prSet>
      <dgm:spPr/>
    </dgm:pt>
    <dgm:pt modelId="{D6DB1CF9-C3A0-47DD-BC61-713DE3A8CDFD}" type="pres">
      <dgm:prSet presAssocID="{A7466D04-46A4-4D1B-8337-38C3CC6579B1}" presName="FiveNodes_1_text" presStyleLbl="node1" presStyleIdx="4" presStyleCnt="5">
        <dgm:presLayoutVars>
          <dgm:bulletEnabled val="1"/>
        </dgm:presLayoutVars>
      </dgm:prSet>
      <dgm:spPr/>
    </dgm:pt>
    <dgm:pt modelId="{153CDA86-BF1D-4BFE-B7F7-BF660A5B0AF9}" type="pres">
      <dgm:prSet presAssocID="{A7466D04-46A4-4D1B-8337-38C3CC6579B1}" presName="FiveNodes_2_text" presStyleLbl="node1" presStyleIdx="4" presStyleCnt="5">
        <dgm:presLayoutVars>
          <dgm:bulletEnabled val="1"/>
        </dgm:presLayoutVars>
      </dgm:prSet>
      <dgm:spPr/>
    </dgm:pt>
    <dgm:pt modelId="{FEED3B36-2C18-4EA2-B016-8F8765D1FB40}" type="pres">
      <dgm:prSet presAssocID="{A7466D04-46A4-4D1B-8337-38C3CC6579B1}" presName="FiveNodes_3_text" presStyleLbl="node1" presStyleIdx="4" presStyleCnt="5">
        <dgm:presLayoutVars>
          <dgm:bulletEnabled val="1"/>
        </dgm:presLayoutVars>
      </dgm:prSet>
      <dgm:spPr/>
    </dgm:pt>
    <dgm:pt modelId="{DBB23F92-104C-482C-863C-CEE34BC902B8}" type="pres">
      <dgm:prSet presAssocID="{A7466D04-46A4-4D1B-8337-38C3CC6579B1}" presName="FiveNodes_4_text" presStyleLbl="node1" presStyleIdx="4" presStyleCnt="5">
        <dgm:presLayoutVars>
          <dgm:bulletEnabled val="1"/>
        </dgm:presLayoutVars>
      </dgm:prSet>
      <dgm:spPr/>
    </dgm:pt>
    <dgm:pt modelId="{6B35054B-F039-43A7-BA91-A85FAF0A5166}" type="pres">
      <dgm:prSet presAssocID="{A7466D04-46A4-4D1B-8337-38C3CC6579B1}" presName="FiveNodes_5_text" presStyleLbl="node1" presStyleIdx="4" presStyleCnt="5">
        <dgm:presLayoutVars>
          <dgm:bulletEnabled val="1"/>
        </dgm:presLayoutVars>
      </dgm:prSet>
      <dgm:spPr/>
    </dgm:pt>
  </dgm:ptLst>
  <dgm:cxnLst>
    <dgm:cxn modelId="{D4B35808-8203-4840-B62B-81B099F18007}" type="presOf" srcId="{6341B2FA-1C34-43B9-AA60-E9B16B983AFE}" destId="{D980C24C-06E1-4854-9860-EFCEB8D5872C}" srcOrd="0" destOrd="0" presId="urn:microsoft.com/office/officeart/2005/8/layout/vProcess5"/>
    <dgm:cxn modelId="{51B80813-1BAE-422F-B48D-CA7E110CC31B}" type="presOf" srcId="{A20B4166-E229-4F5E-8F5A-4A172541B5E1}" destId="{D25C3365-01BE-465C-B12A-9C9D44EE4BC6}" srcOrd="0" destOrd="0" presId="urn:microsoft.com/office/officeart/2005/8/layout/vProcess5"/>
    <dgm:cxn modelId="{1BE4BE39-A9ED-44EB-A84B-20AAF3EED6AE}" type="presOf" srcId="{B8D610F8-3F62-4023-9E59-F421A8128495}" destId="{6B35054B-F039-43A7-BA91-A85FAF0A5166}" srcOrd="1" destOrd="0" presId="urn:microsoft.com/office/officeart/2005/8/layout/vProcess5"/>
    <dgm:cxn modelId="{F9660F3E-1477-40DB-9E76-B3BE441EE6A7}" srcId="{A7466D04-46A4-4D1B-8337-38C3CC6579B1}" destId="{6341B2FA-1C34-43B9-AA60-E9B16B983AFE}" srcOrd="3" destOrd="0" parTransId="{C91200DE-CDB7-4C01-A427-7535054EFE4B}" sibTransId="{89B9D694-19B9-4F11-9EBE-10158EAEC025}"/>
    <dgm:cxn modelId="{93937C5D-474D-46DC-8401-33AC92C398CB}" type="presOf" srcId="{0507695D-F1C9-44A0-B0BB-473B1BD241B3}" destId="{D6DB1CF9-C3A0-47DD-BC61-713DE3A8CDFD}" srcOrd="1" destOrd="0" presId="urn:microsoft.com/office/officeart/2005/8/layout/vProcess5"/>
    <dgm:cxn modelId="{9685D04A-621C-404F-B55B-5FDC44EBB5C7}" type="presOf" srcId="{B2D0B88F-28AB-491D-9A0D-25858DEFE394}" destId="{DAF13DE5-AAD0-420C-885D-7C26ACF4C0C5}" srcOrd="0" destOrd="0" presId="urn:microsoft.com/office/officeart/2005/8/layout/vProcess5"/>
    <dgm:cxn modelId="{5FFF8671-F6F0-4F30-AB20-68CFF3B13C0D}" srcId="{A7466D04-46A4-4D1B-8337-38C3CC6579B1}" destId="{B8D610F8-3F62-4023-9E59-F421A8128495}" srcOrd="4" destOrd="0" parTransId="{A850409F-E794-4699-A602-5A0DC15446A9}" sibTransId="{F87BF179-738A-4AA1-A64B-02A64081CF3D}"/>
    <dgm:cxn modelId="{A6EBEC72-6F99-4409-9556-8A1A4DC6245C}" srcId="{A7466D04-46A4-4D1B-8337-38C3CC6579B1}" destId="{44E5A6D8-7E6F-46F0-8CAB-DF40300390EB}" srcOrd="2" destOrd="0" parTransId="{AC40A79A-914E-49EB-8B04-BA8234457460}" sibTransId="{3FF022DD-CF37-4A1D-A905-445934B5E647}"/>
    <dgm:cxn modelId="{84147573-4327-416C-A753-06EACBDADCA3}" type="presOf" srcId="{B8D610F8-3F62-4023-9E59-F421A8128495}" destId="{334D95AC-9CBF-46D7-BA01-B34A5AA75C74}" srcOrd="0" destOrd="0" presId="urn:microsoft.com/office/officeart/2005/8/layout/vProcess5"/>
    <dgm:cxn modelId="{78E32B78-4C0C-412D-AF70-D58EB3B4765C}" type="presOf" srcId="{A7466D04-46A4-4D1B-8337-38C3CC6579B1}" destId="{5B4F0081-820A-4758-B6DB-24DABFF62BD5}" srcOrd="0" destOrd="0" presId="urn:microsoft.com/office/officeart/2005/8/layout/vProcess5"/>
    <dgm:cxn modelId="{D40A3F87-9A5A-47E1-9DD1-38FD73DD47D0}" type="presOf" srcId="{89B9D694-19B9-4F11-9EBE-10158EAEC025}" destId="{8EB4A0E8-30F0-430E-BAA7-40B52EAA09D6}" srcOrd="0" destOrd="0" presId="urn:microsoft.com/office/officeart/2005/8/layout/vProcess5"/>
    <dgm:cxn modelId="{105D5097-F50A-4087-96B6-A45B576D09E8}" srcId="{A7466D04-46A4-4D1B-8337-38C3CC6579B1}" destId="{A20B4166-E229-4F5E-8F5A-4A172541B5E1}" srcOrd="1" destOrd="0" parTransId="{09D5592F-970A-41F0-8F93-B6A868F6962D}" sibTransId="{B2D0B88F-28AB-491D-9A0D-25858DEFE394}"/>
    <dgm:cxn modelId="{6167D6B5-2DFE-4465-8EA7-AB18B4892A0F}" type="presOf" srcId="{73FB1B80-6CB1-4B66-8221-3932AB72B1A8}" destId="{43226864-8D4C-4856-8F62-9759464B395D}" srcOrd="0" destOrd="0" presId="urn:microsoft.com/office/officeart/2005/8/layout/vProcess5"/>
    <dgm:cxn modelId="{6BC9D7C1-BD6A-43DF-B90D-87287959B9C6}" srcId="{A7466D04-46A4-4D1B-8337-38C3CC6579B1}" destId="{0507695D-F1C9-44A0-B0BB-473B1BD241B3}" srcOrd="0" destOrd="0" parTransId="{01AC2B9F-0B58-4701-8C79-196B3B80A51F}" sibTransId="{73FB1B80-6CB1-4B66-8221-3932AB72B1A8}"/>
    <dgm:cxn modelId="{3B3BF9D2-CDDA-461C-B3BD-9CF3FFD456D5}" type="presOf" srcId="{3FF022DD-CF37-4A1D-A905-445934B5E647}" destId="{DDC0F896-F799-47CE-8F5B-96635952AF90}" srcOrd="0" destOrd="0" presId="urn:microsoft.com/office/officeart/2005/8/layout/vProcess5"/>
    <dgm:cxn modelId="{60E85BD8-6BF9-4BAF-84BD-375B235E459C}" type="presOf" srcId="{6341B2FA-1C34-43B9-AA60-E9B16B983AFE}" destId="{DBB23F92-104C-482C-863C-CEE34BC902B8}" srcOrd="1" destOrd="0" presId="urn:microsoft.com/office/officeart/2005/8/layout/vProcess5"/>
    <dgm:cxn modelId="{91FCEBE2-592F-4538-A80D-6D33098DF42D}" type="presOf" srcId="{44E5A6D8-7E6F-46F0-8CAB-DF40300390EB}" destId="{5873AD3A-43CA-4355-8C53-7294D2C03971}" srcOrd="0" destOrd="0" presId="urn:microsoft.com/office/officeart/2005/8/layout/vProcess5"/>
    <dgm:cxn modelId="{38BC60E8-BFC9-4070-A6C8-5FE421F66978}" type="presOf" srcId="{0507695D-F1C9-44A0-B0BB-473B1BD241B3}" destId="{3C605929-7FC3-4EAD-A38A-CA13D80FA0AF}" srcOrd="0" destOrd="0" presId="urn:microsoft.com/office/officeart/2005/8/layout/vProcess5"/>
    <dgm:cxn modelId="{5D12D9F9-74CA-4FE8-9C9C-6E5CD0A06C59}" type="presOf" srcId="{A20B4166-E229-4F5E-8F5A-4A172541B5E1}" destId="{153CDA86-BF1D-4BFE-B7F7-BF660A5B0AF9}" srcOrd="1" destOrd="0" presId="urn:microsoft.com/office/officeart/2005/8/layout/vProcess5"/>
    <dgm:cxn modelId="{217BD1FF-6BDD-4327-AFB0-15BEAC826078}" type="presOf" srcId="{44E5A6D8-7E6F-46F0-8CAB-DF40300390EB}" destId="{FEED3B36-2C18-4EA2-B016-8F8765D1FB40}" srcOrd="1" destOrd="0" presId="urn:microsoft.com/office/officeart/2005/8/layout/vProcess5"/>
    <dgm:cxn modelId="{ED49CA3D-AB1F-4BC8-B4F9-75173D60BE72}" type="presParOf" srcId="{5B4F0081-820A-4758-B6DB-24DABFF62BD5}" destId="{DA1614D6-0AE3-43CF-AF03-C34760150867}" srcOrd="0" destOrd="0" presId="urn:microsoft.com/office/officeart/2005/8/layout/vProcess5"/>
    <dgm:cxn modelId="{82A04CDC-CEAC-495F-B26B-D6891DF4F1DF}" type="presParOf" srcId="{5B4F0081-820A-4758-B6DB-24DABFF62BD5}" destId="{3C605929-7FC3-4EAD-A38A-CA13D80FA0AF}" srcOrd="1" destOrd="0" presId="urn:microsoft.com/office/officeart/2005/8/layout/vProcess5"/>
    <dgm:cxn modelId="{71D2FE68-5842-4750-91BC-72033B2045BD}" type="presParOf" srcId="{5B4F0081-820A-4758-B6DB-24DABFF62BD5}" destId="{D25C3365-01BE-465C-B12A-9C9D44EE4BC6}" srcOrd="2" destOrd="0" presId="urn:microsoft.com/office/officeart/2005/8/layout/vProcess5"/>
    <dgm:cxn modelId="{44710056-6EE5-4829-A509-014F90F30F57}" type="presParOf" srcId="{5B4F0081-820A-4758-B6DB-24DABFF62BD5}" destId="{5873AD3A-43CA-4355-8C53-7294D2C03971}" srcOrd="3" destOrd="0" presId="urn:microsoft.com/office/officeart/2005/8/layout/vProcess5"/>
    <dgm:cxn modelId="{CA2A1112-5DAD-43EA-B0E3-E92490E821C9}" type="presParOf" srcId="{5B4F0081-820A-4758-B6DB-24DABFF62BD5}" destId="{D980C24C-06E1-4854-9860-EFCEB8D5872C}" srcOrd="4" destOrd="0" presId="urn:microsoft.com/office/officeart/2005/8/layout/vProcess5"/>
    <dgm:cxn modelId="{CCA79B90-8B64-45DE-8286-0EA137C3FF39}" type="presParOf" srcId="{5B4F0081-820A-4758-B6DB-24DABFF62BD5}" destId="{334D95AC-9CBF-46D7-BA01-B34A5AA75C74}" srcOrd="5" destOrd="0" presId="urn:microsoft.com/office/officeart/2005/8/layout/vProcess5"/>
    <dgm:cxn modelId="{26FE5D53-AAF8-4605-9982-1F831B2CBE26}" type="presParOf" srcId="{5B4F0081-820A-4758-B6DB-24DABFF62BD5}" destId="{43226864-8D4C-4856-8F62-9759464B395D}" srcOrd="6" destOrd="0" presId="urn:microsoft.com/office/officeart/2005/8/layout/vProcess5"/>
    <dgm:cxn modelId="{A76A5DA7-454B-440D-92AE-A800A25FE770}" type="presParOf" srcId="{5B4F0081-820A-4758-B6DB-24DABFF62BD5}" destId="{DAF13DE5-AAD0-420C-885D-7C26ACF4C0C5}" srcOrd="7" destOrd="0" presId="urn:microsoft.com/office/officeart/2005/8/layout/vProcess5"/>
    <dgm:cxn modelId="{EF2D5705-D996-40C0-98F5-737E612C9DB0}" type="presParOf" srcId="{5B4F0081-820A-4758-B6DB-24DABFF62BD5}" destId="{DDC0F896-F799-47CE-8F5B-96635952AF90}" srcOrd="8" destOrd="0" presId="urn:microsoft.com/office/officeart/2005/8/layout/vProcess5"/>
    <dgm:cxn modelId="{FD11D820-1F7E-472C-8B45-96DCD5BDA038}" type="presParOf" srcId="{5B4F0081-820A-4758-B6DB-24DABFF62BD5}" destId="{8EB4A0E8-30F0-430E-BAA7-40B52EAA09D6}" srcOrd="9" destOrd="0" presId="urn:microsoft.com/office/officeart/2005/8/layout/vProcess5"/>
    <dgm:cxn modelId="{8F767472-EF6A-4C25-AE24-10D6BCC59AEE}" type="presParOf" srcId="{5B4F0081-820A-4758-B6DB-24DABFF62BD5}" destId="{D6DB1CF9-C3A0-47DD-BC61-713DE3A8CDFD}" srcOrd="10" destOrd="0" presId="urn:microsoft.com/office/officeart/2005/8/layout/vProcess5"/>
    <dgm:cxn modelId="{D8F33FB4-D359-43E9-913B-5B85B92D577E}" type="presParOf" srcId="{5B4F0081-820A-4758-B6DB-24DABFF62BD5}" destId="{153CDA86-BF1D-4BFE-B7F7-BF660A5B0AF9}" srcOrd="11" destOrd="0" presId="urn:microsoft.com/office/officeart/2005/8/layout/vProcess5"/>
    <dgm:cxn modelId="{1C52AD0C-41D6-4A55-910E-9CAA10C482F3}" type="presParOf" srcId="{5B4F0081-820A-4758-B6DB-24DABFF62BD5}" destId="{FEED3B36-2C18-4EA2-B016-8F8765D1FB40}" srcOrd="12" destOrd="0" presId="urn:microsoft.com/office/officeart/2005/8/layout/vProcess5"/>
    <dgm:cxn modelId="{A39AB810-1F52-4E44-A5A3-7676ECD977E0}" type="presParOf" srcId="{5B4F0081-820A-4758-B6DB-24DABFF62BD5}" destId="{DBB23F92-104C-482C-863C-CEE34BC902B8}" srcOrd="13" destOrd="0" presId="urn:microsoft.com/office/officeart/2005/8/layout/vProcess5"/>
    <dgm:cxn modelId="{B0B206F5-F5D9-4862-BC75-597CB5701EE0}" type="presParOf" srcId="{5B4F0081-820A-4758-B6DB-24DABFF62BD5}" destId="{6B35054B-F039-43A7-BA91-A85FAF0A516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1D1987-DA2F-4891-BDF9-31239D86068A}" type="doc">
      <dgm:prSet loTypeId="urn:microsoft.com/office/officeart/2005/8/layout/hList6" loCatId="list" qsTypeId="urn:microsoft.com/office/officeart/2005/8/quickstyle/simple3" qsCatId="simple" csTypeId="urn:microsoft.com/office/officeart/2005/8/colors/colorful5" csCatId="colorful" phldr="1"/>
      <dgm:spPr/>
      <dgm:t>
        <a:bodyPr/>
        <a:lstStyle/>
        <a:p>
          <a:endParaRPr lang="es-ES"/>
        </a:p>
      </dgm:t>
    </dgm:pt>
    <dgm:pt modelId="{24C49F20-7746-45CC-B65F-563EC4C78A29}">
      <dgm:prSet phldrT="[Texto]" custT="1"/>
      <dgm:spPr/>
      <dgm:t>
        <a:bodyPr/>
        <a:lstStyle/>
        <a:p>
          <a:pPr algn="ctr"/>
          <a:r>
            <a:rPr lang="es-ES" sz="1200" b="1" dirty="0">
              <a:latin typeface="Arial" panose="020B0604020202020204" pitchFamily="34" charset="0"/>
              <a:cs typeface="Arial" panose="020B0604020202020204" pitchFamily="34" charset="0"/>
            </a:rPr>
            <a:t>Constancias individuales. </a:t>
          </a:r>
        </a:p>
        <a:p>
          <a:pPr algn="just"/>
          <a:r>
            <a:rPr lang="es-ES" sz="1200" dirty="0">
              <a:latin typeface="Arial" panose="020B0604020202020204" pitchFamily="34" charset="0"/>
              <a:cs typeface="Arial" panose="020B0604020202020204" pitchFamily="34" charset="0"/>
            </a:rPr>
            <a:t>Las constancias individuales por paquete recontado en GT, se producirán con base en el modelo señalado en el Anexo 4.1 apartado A del RE </a:t>
          </a:r>
        </a:p>
        <a:p>
          <a:pPr algn="just"/>
          <a:r>
            <a:rPr lang="es-ES" sz="1200" dirty="0">
              <a:latin typeface="Arial" panose="020B0604020202020204" pitchFamily="34" charset="0"/>
              <a:cs typeface="Arial" panose="020B0604020202020204" pitchFamily="34" charset="0"/>
            </a:rPr>
            <a:t>Las representaciones acreditadas deberán recibir de inmediato copia de las constancias individuales levantadas en los GT, en caso de que en el momento que se generen no se encuentren presentes, éstas se entregarán a la Presidencia del CED respectivo a la conclusión de los Trabajos del Grupo, para que a su vez las entregue a la representación ante el CED.</a:t>
          </a:r>
          <a:endParaRPr lang="es-ES" sz="1200" dirty="0"/>
        </a:p>
      </dgm:t>
    </dgm:pt>
    <dgm:pt modelId="{5B1BF8CD-2698-4991-8336-AF3D19E3545E}" type="parTrans" cxnId="{C39EED8B-45DD-49F2-9471-F37A9D973448}">
      <dgm:prSet/>
      <dgm:spPr/>
      <dgm:t>
        <a:bodyPr/>
        <a:lstStyle/>
        <a:p>
          <a:pPr algn="just"/>
          <a:endParaRPr lang="es-ES"/>
        </a:p>
      </dgm:t>
    </dgm:pt>
    <dgm:pt modelId="{E4DF016A-5A18-4499-875E-64E5BCD88B48}" type="sibTrans" cxnId="{C39EED8B-45DD-49F2-9471-F37A9D973448}">
      <dgm:prSet/>
      <dgm:spPr/>
      <dgm:t>
        <a:bodyPr/>
        <a:lstStyle/>
        <a:p>
          <a:pPr algn="just"/>
          <a:endParaRPr lang="es-ES"/>
        </a:p>
      </dgm:t>
    </dgm:pt>
    <dgm:pt modelId="{10B1BAC5-188A-4FAF-8BBD-4529F850DE4D}">
      <dgm:prSet phldrT="[Texto]" custT="1"/>
      <dgm:spPr/>
      <dgm:t>
        <a:bodyPr/>
        <a:lstStyle/>
        <a:p>
          <a:pPr algn="ctr"/>
          <a:r>
            <a:rPr lang="es-ES" sz="1200" b="1" dirty="0">
              <a:latin typeface="Arial" panose="020B0604020202020204" pitchFamily="34" charset="0"/>
              <a:cs typeface="Arial" panose="020B0604020202020204" pitchFamily="34" charset="0"/>
            </a:rPr>
            <a:t>Actas circunstanciadas</a:t>
          </a:r>
        </a:p>
        <a:p>
          <a:pPr algn="just"/>
          <a:r>
            <a:rPr lang="es-MX" sz="1200" b="0" i="0" dirty="0">
              <a:latin typeface="Arial" panose="020B0604020202020204" pitchFamily="34" charset="0"/>
              <a:cs typeface="Arial" panose="020B0604020202020204" pitchFamily="34" charset="0"/>
            </a:rPr>
            <a:t>El acta circunstanciada de recuento de votos en GT es el documento elaborado por la Consejería Electoral que preside el GT con el apoyo de una persona auxiliar de captura, en la que consignará el resultado del recuento de cada casilla, con los elementos enlistados anteriormente.</a:t>
          </a:r>
          <a:endParaRPr lang="es-ES" sz="1200" dirty="0">
            <a:latin typeface="Arial" panose="020B0604020202020204" pitchFamily="34" charset="0"/>
            <a:cs typeface="Arial" panose="020B0604020202020204" pitchFamily="34" charset="0"/>
          </a:endParaRPr>
        </a:p>
      </dgm:t>
    </dgm:pt>
    <dgm:pt modelId="{1F6C4F39-CB88-4F84-8689-7937F30C9387}" type="parTrans" cxnId="{942B059A-D87A-49BA-A960-6CB687B77B3C}">
      <dgm:prSet/>
      <dgm:spPr/>
      <dgm:t>
        <a:bodyPr/>
        <a:lstStyle/>
        <a:p>
          <a:pPr algn="just"/>
          <a:endParaRPr lang="es-ES"/>
        </a:p>
      </dgm:t>
    </dgm:pt>
    <dgm:pt modelId="{61E743AD-0569-4B2C-A9F9-36B53425D0E3}" type="sibTrans" cxnId="{942B059A-D87A-49BA-A960-6CB687B77B3C}">
      <dgm:prSet/>
      <dgm:spPr/>
      <dgm:t>
        <a:bodyPr/>
        <a:lstStyle/>
        <a:p>
          <a:pPr algn="just"/>
          <a:endParaRPr lang="es-ES"/>
        </a:p>
      </dgm:t>
    </dgm:pt>
    <dgm:pt modelId="{A1E3113E-34BB-4698-B04D-A27C95E5D4D5}">
      <dgm:prSet phldrT="[Texto]" custT="1"/>
      <dgm:spPr/>
      <dgm:t>
        <a:bodyPr/>
        <a:lstStyle/>
        <a:p>
          <a:pPr algn="just"/>
          <a:r>
            <a:rPr lang="es-ES" sz="1200" b="1" dirty="0">
              <a:latin typeface="Arial" panose="020B0604020202020204" pitchFamily="34" charset="0"/>
              <a:cs typeface="Arial" panose="020B0604020202020204" pitchFamily="34" charset="0"/>
            </a:rPr>
            <a:t>Mecanismos del recuento de votos en Grupos de Trabajo. </a:t>
          </a:r>
        </a:p>
        <a:p>
          <a:pPr algn="just"/>
          <a:endParaRPr lang="es-ES" sz="1200" b="1"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El nuevo escrutinio y cómputo en GT se realizará en el orden siguiente:</a:t>
          </a:r>
        </a:p>
        <a:p>
          <a:pPr algn="just"/>
          <a:r>
            <a:rPr lang="es-ES" sz="1200" dirty="0">
              <a:latin typeface="Arial" panose="020B0604020202020204" pitchFamily="34" charset="0"/>
              <a:cs typeface="Arial" panose="020B0604020202020204" pitchFamily="34" charset="0"/>
            </a:rPr>
            <a:t>1.- Boletas no utilizadas</a:t>
          </a:r>
        </a:p>
        <a:p>
          <a:pPr algn="just"/>
          <a:r>
            <a:rPr lang="es-ES" sz="1200" dirty="0">
              <a:latin typeface="Arial" panose="020B0604020202020204" pitchFamily="34" charset="0"/>
              <a:cs typeface="Arial" panose="020B0604020202020204" pitchFamily="34" charset="0"/>
            </a:rPr>
            <a:t>2.- Votos nulos</a:t>
          </a:r>
        </a:p>
        <a:p>
          <a:pPr algn="just"/>
          <a:r>
            <a:rPr lang="es-ES" sz="1200" dirty="0">
              <a:latin typeface="Arial" panose="020B0604020202020204" pitchFamily="34" charset="0"/>
              <a:cs typeface="Arial" panose="020B0604020202020204" pitchFamily="34" charset="0"/>
            </a:rPr>
            <a:t>3.- Votos válidos </a:t>
          </a:r>
        </a:p>
        <a:p>
          <a:pPr algn="just"/>
          <a:r>
            <a:rPr lang="es-ES" sz="1200" dirty="0">
              <a:latin typeface="Arial" panose="020B0604020202020204" pitchFamily="34" charset="0"/>
              <a:cs typeface="Arial" panose="020B0604020202020204" pitchFamily="34" charset="0"/>
            </a:rPr>
            <a:t>Los GT deberán funcionar permanentemente hasta la conclusión del recuento de la totalidad de los paquetes que les fueron asignados. No se suspenderá por ningún motivo las actividades de un GT, en caso necesario, la Presidencia del CED deberá requerir la presencia de las consejerías propietarias o suplentes. Los GT </a:t>
          </a:r>
          <a:r>
            <a:rPr lang="es-ES" sz="1200" dirty="0" err="1">
              <a:latin typeface="Arial" panose="020B0604020202020204" pitchFamily="34" charset="0"/>
              <a:cs typeface="Arial" panose="020B0604020202020204" pitchFamily="34" charset="0"/>
            </a:rPr>
            <a:t>ó</a:t>
          </a:r>
          <a:r>
            <a:rPr lang="es-ES" sz="1200" dirty="0">
              <a:latin typeface="Arial" panose="020B0604020202020204" pitchFamily="34" charset="0"/>
              <a:cs typeface="Arial" panose="020B0604020202020204" pitchFamily="34" charset="0"/>
            </a:rPr>
            <a:t> PR solo se harán cargo del recuento de los votos y no de la discusión sobre su validez o nulidad. </a:t>
          </a:r>
          <a:endParaRPr lang="es-ES" sz="1200" dirty="0"/>
        </a:p>
      </dgm:t>
    </dgm:pt>
    <dgm:pt modelId="{BE49E79C-7067-4497-894E-24B4DCC8A62A}" type="parTrans" cxnId="{9CC3BB3A-91CB-481F-93C6-B4E63086B47A}">
      <dgm:prSet/>
      <dgm:spPr/>
      <dgm:t>
        <a:bodyPr/>
        <a:lstStyle/>
        <a:p>
          <a:pPr algn="just"/>
          <a:endParaRPr lang="es-ES"/>
        </a:p>
      </dgm:t>
    </dgm:pt>
    <dgm:pt modelId="{BE0EFD66-0625-470D-8B4F-8A7B1FB031BC}" type="sibTrans" cxnId="{9CC3BB3A-91CB-481F-93C6-B4E63086B47A}">
      <dgm:prSet/>
      <dgm:spPr/>
      <dgm:t>
        <a:bodyPr/>
        <a:lstStyle/>
        <a:p>
          <a:pPr algn="just"/>
          <a:endParaRPr lang="es-ES"/>
        </a:p>
      </dgm:t>
    </dgm:pt>
    <dgm:pt modelId="{D5D62D28-2FE8-436F-AFF6-4A8CEB0AC6D5}" type="pres">
      <dgm:prSet presAssocID="{7F1D1987-DA2F-4891-BDF9-31239D86068A}" presName="Name0" presStyleCnt="0">
        <dgm:presLayoutVars>
          <dgm:dir/>
          <dgm:resizeHandles val="exact"/>
        </dgm:presLayoutVars>
      </dgm:prSet>
      <dgm:spPr/>
    </dgm:pt>
    <dgm:pt modelId="{46D4C80C-36C3-4AC3-B2D5-FDC626A10674}" type="pres">
      <dgm:prSet presAssocID="{24C49F20-7746-45CC-B65F-563EC4C78A29}" presName="node" presStyleLbl="node1" presStyleIdx="0" presStyleCnt="3">
        <dgm:presLayoutVars>
          <dgm:bulletEnabled val="1"/>
        </dgm:presLayoutVars>
      </dgm:prSet>
      <dgm:spPr/>
    </dgm:pt>
    <dgm:pt modelId="{CC23BE83-6BD3-40B0-9744-AF240EB36F12}" type="pres">
      <dgm:prSet presAssocID="{E4DF016A-5A18-4499-875E-64E5BCD88B48}" presName="sibTrans" presStyleCnt="0"/>
      <dgm:spPr/>
    </dgm:pt>
    <dgm:pt modelId="{056224B7-5501-4BDF-862F-91D05BB1DC61}" type="pres">
      <dgm:prSet presAssocID="{10B1BAC5-188A-4FAF-8BBD-4529F850DE4D}" presName="node" presStyleLbl="node1" presStyleIdx="1" presStyleCnt="3">
        <dgm:presLayoutVars>
          <dgm:bulletEnabled val="1"/>
        </dgm:presLayoutVars>
      </dgm:prSet>
      <dgm:spPr/>
    </dgm:pt>
    <dgm:pt modelId="{B435DECC-36DF-4B4E-B6DD-D7740E006166}" type="pres">
      <dgm:prSet presAssocID="{61E743AD-0569-4B2C-A9F9-36B53425D0E3}" presName="sibTrans" presStyleCnt="0"/>
      <dgm:spPr/>
    </dgm:pt>
    <dgm:pt modelId="{2792409C-9FA8-4897-910A-7EC5C2DF7C58}" type="pres">
      <dgm:prSet presAssocID="{A1E3113E-34BB-4698-B04D-A27C95E5D4D5}" presName="node" presStyleLbl="node1" presStyleIdx="2" presStyleCnt="3" custLinFactNeighborY="152">
        <dgm:presLayoutVars>
          <dgm:bulletEnabled val="1"/>
        </dgm:presLayoutVars>
      </dgm:prSet>
      <dgm:spPr/>
    </dgm:pt>
  </dgm:ptLst>
  <dgm:cxnLst>
    <dgm:cxn modelId="{9CC3BB3A-91CB-481F-93C6-B4E63086B47A}" srcId="{7F1D1987-DA2F-4891-BDF9-31239D86068A}" destId="{A1E3113E-34BB-4698-B04D-A27C95E5D4D5}" srcOrd="2" destOrd="0" parTransId="{BE49E79C-7067-4497-894E-24B4DCC8A62A}" sibTransId="{BE0EFD66-0625-470D-8B4F-8A7B1FB031BC}"/>
    <dgm:cxn modelId="{00EEBF3C-9419-4FF0-A4F2-F7CF55433667}" type="presOf" srcId="{7F1D1987-DA2F-4891-BDF9-31239D86068A}" destId="{D5D62D28-2FE8-436F-AFF6-4A8CEB0AC6D5}" srcOrd="0" destOrd="0" presId="urn:microsoft.com/office/officeart/2005/8/layout/hList6"/>
    <dgm:cxn modelId="{366C9B4B-90E6-4BD5-BD64-26EB40CB6676}" type="presOf" srcId="{24C49F20-7746-45CC-B65F-563EC4C78A29}" destId="{46D4C80C-36C3-4AC3-B2D5-FDC626A10674}" srcOrd="0" destOrd="0" presId="urn:microsoft.com/office/officeart/2005/8/layout/hList6"/>
    <dgm:cxn modelId="{C39EED8B-45DD-49F2-9471-F37A9D973448}" srcId="{7F1D1987-DA2F-4891-BDF9-31239D86068A}" destId="{24C49F20-7746-45CC-B65F-563EC4C78A29}" srcOrd="0" destOrd="0" parTransId="{5B1BF8CD-2698-4991-8336-AF3D19E3545E}" sibTransId="{E4DF016A-5A18-4499-875E-64E5BCD88B48}"/>
    <dgm:cxn modelId="{942B059A-D87A-49BA-A960-6CB687B77B3C}" srcId="{7F1D1987-DA2F-4891-BDF9-31239D86068A}" destId="{10B1BAC5-188A-4FAF-8BBD-4529F850DE4D}" srcOrd="1" destOrd="0" parTransId="{1F6C4F39-CB88-4F84-8689-7937F30C9387}" sibTransId="{61E743AD-0569-4B2C-A9F9-36B53425D0E3}"/>
    <dgm:cxn modelId="{CC8DB6D4-0D7D-4EB9-A129-5B19D12DE33B}" type="presOf" srcId="{10B1BAC5-188A-4FAF-8BBD-4529F850DE4D}" destId="{056224B7-5501-4BDF-862F-91D05BB1DC61}" srcOrd="0" destOrd="0" presId="urn:microsoft.com/office/officeart/2005/8/layout/hList6"/>
    <dgm:cxn modelId="{50DD0EDA-BBD8-452E-98BB-F8FC7D22F73F}" type="presOf" srcId="{A1E3113E-34BB-4698-B04D-A27C95E5D4D5}" destId="{2792409C-9FA8-4897-910A-7EC5C2DF7C58}" srcOrd="0" destOrd="0" presId="urn:microsoft.com/office/officeart/2005/8/layout/hList6"/>
    <dgm:cxn modelId="{8FB340EF-90B3-4F71-8264-D4DD30332F02}" type="presParOf" srcId="{D5D62D28-2FE8-436F-AFF6-4A8CEB0AC6D5}" destId="{46D4C80C-36C3-4AC3-B2D5-FDC626A10674}" srcOrd="0" destOrd="0" presId="urn:microsoft.com/office/officeart/2005/8/layout/hList6"/>
    <dgm:cxn modelId="{630A6CFA-D51D-491F-9BD0-7D393134B0D9}" type="presParOf" srcId="{D5D62D28-2FE8-436F-AFF6-4A8CEB0AC6D5}" destId="{CC23BE83-6BD3-40B0-9744-AF240EB36F12}" srcOrd="1" destOrd="0" presId="urn:microsoft.com/office/officeart/2005/8/layout/hList6"/>
    <dgm:cxn modelId="{FBF9B160-7403-4974-A63D-10310B394694}" type="presParOf" srcId="{D5D62D28-2FE8-436F-AFF6-4A8CEB0AC6D5}" destId="{056224B7-5501-4BDF-862F-91D05BB1DC61}" srcOrd="2" destOrd="0" presId="urn:microsoft.com/office/officeart/2005/8/layout/hList6"/>
    <dgm:cxn modelId="{0FBB746F-AF1A-4384-94CC-01422873C23E}" type="presParOf" srcId="{D5D62D28-2FE8-436F-AFF6-4A8CEB0AC6D5}" destId="{B435DECC-36DF-4B4E-B6DD-D7740E006166}" srcOrd="3" destOrd="0" presId="urn:microsoft.com/office/officeart/2005/8/layout/hList6"/>
    <dgm:cxn modelId="{F01EF5C6-C642-4945-958B-68FCFFB1165D}" type="presParOf" srcId="{D5D62D28-2FE8-436F-AFF6-4A8CEB0AC6D5}" destId="{2792409C-9FA8-4897-910A-7EC5C2DF7C58}"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2166C62-F207-4B68-9EEF-CE528A975DDF}" type="doc">
      <dgm:prSet loTypeId="urn:microsoft.com/office/officeart/2005/8/layout/cycle6" loCatId="cycle" qsTypeId="urn:microsoft.com/office/officeart/2005/8/quickstyle/simple3" qsCatId="simple" csTypeId="urn:microsoft.com/office/officeart/2005/8/colors/colorful1" csCatId="colorful" phldr="1"/>
      <dgm:spPr/>
      <dgm:t>
        <a:bodyPr/>
        <a:lstStyle/>
        <a:p>
          <a:endParaRPr lang="es-MX"/>
        </a:p>
      </dgm:t>
    </dgm:pt>
    <dgm:pt modelId="{551D2F93-D840-4315-A9EC-A61F5F88877C}">
      <dgm:prSet custT="1"/>
      <dgm:spPr/>
      <dgm:t>
        <a:bodyPr/>
        <a:lstStyle/>
        <a:p>
          <a:r>
            <a:rPr lang="es-MX" sz="1400" b="1" dirty="0">
              <a:latin typeface="Arial" panose="020B0604020202020204" pitchFamily="34" charset="0"/>
              <a:cs typeface="Arial" panose="020B0604020202020204" pitchFamily="34" charset="0"/>
            </a:rPr>
            <a:t>I. </a:t>
          </a:r>
          <a:r>
            <a:rPr lang="es-MX" sz="1400" dirty="0">
              <a:latin typeface="Arial" panose="020B0604020202020204" pitchFamily="34" charset="0"/>
              <a:cs typeface="Arial" panose="020B0604020202020204" pitchFamily="34" charset="0"/>
            </a:rPr>
            <a:t>Entidad, Distrito, número de Circunscripción Plurinominal y Municipio;</a:t>
          </a:r>
        </a:p>
      </dgm:t>
    </dgm:pt>
    <dgm:pt modelId="{151BAB80-165B-4D78-B33C-024266CC9677}" type="parTrans" cxnId="{8F91A42A-0D0E-4B9E-B7F7-0A85539663F2}">
      <dgm:prSet/>
      <dgm:spPr/>
      <dgm:t>
        <a:bodyPr/>
        <a:lstStyle/>
        <a:p>
          <a:endParaRPr lang="es-MX" sz="1400">
            <a:latin typeface="Arial" panose="020B0604020202020204" pitchFamily="34" charset="0"/>
            <a:cs typeface="Arial" panose="020B0604020202020204" pitchFamily="34" charset="0"/>
          </a:endParaRPr>
        </a:p>
      </dgm:t>
    </dgm:pt>
    <dgm:pt modelId="{8EA2DCD0-5A2D-45E7-98CB-1132DDEC92A7}" type="sibTrans" cxnId="{8F91A42A-0D0E-4B9E-B7F7-0A85539663F2}">
      <dgm:prSet/>
      <dgm:spPr/>
      <dgm:t>
        <a:bodyPr/>
        <a:lstStyle/>
        <a:p>
          <a:endParaRPr lang="es-MX" sz="1400">
            <a:latin typeface="Arial" panose="020B0604020202020204" pitchFamily="34" charset="0"/>
            <a:cs typeface="Arial" panose="020B0604020202020204" pitchFamily="34" charset="0"/>
          </a:endParaRPr>
        </a:p>
      </dgm:t>
    </dgm:pt>
    <dgm:pt modelId="{EFBB9DC9-0FF5-44DD-9F37-F4BFAD98DF96}">
      <dgm:prSet custT="1"/>
      <dgm:spPr/>
      <dgm:t>
        <a:bodyPr/>
        <a:lstStyle/>
        <a:p>
          <a:r>
            <a:rPr lang="es-MX" sz="1400" b="1" dirty="0">
              <a:latin typeface="Arial" panose="020B0604020202020204" pitchFamily="34" charset="0"/>
              <a:cs typeface="Arial" panose="020B0604020202020204" pitchFamily="34" charset="0"/>
            </a:rPr>
            <a:t>II. </a:t>
          </a:r>
          <a:r>
            <a:rPr lang="es-MX" sz="1400" dirty="0">
              <a:latin typeface="Arial" panose="020B0604020202020204" pitchFamily="34" charset="0"/>
              <a:cs typeface="Arial" panose="020B0604020202020204" pitchFamily="34" charset="0"/>
            </a:rPr>
            <a:t>Cargo para el que se postula al candidato o candidatos;</a:t>
          </a:r>
        </a:p>
      </dgm:t>
    </dgm:pt>
    <dgm:pt modelId="{3CD8A56F-A9A9-4E92-869F-D91B3B980979}" type="parTrans" cxnId="{F31E72B6-25A0-43A3-A7B0-31966AAA893B}">
      <dgm:prSet/>
      <dgm:spPr/>
      <dgm:t>
        <a:bodyPr/>
        <a:lstStyle/>
        <a:p>
          <a:endParaRPr lang="es-MX" sz="1400">
            <a:latin typeface="Arial" panose="020B0604020202020204" pitchFamily="34" charset="0"/>
            <a:cs typeface="Arial" panose="020B0604020202020204" pitchFamily="34" charset="0"/>
          </a:endParaRPr>
        </a:p>
      </dgm:t>
    </dgm:pt>
    <dgm:pt modelId="{ED5E4D15-0A11-4CFA-A51D-E024A7668A4E}" type="sibTrans" cxnId="{F31E72B6-25A0-43A3-A7B0-31966AAA893B}">
      <dgm:prSet/>
      <dgm:spPr/>
      <dgm:t>
        <a:bodyPr/>
        <a:lstStyle/>
        <a:p>
          <a:endParaRPr lang="es-MX" sz="1400">
            <a:latin typeface="Arial" panose="020B0604020202020204" pitchFamily="34" charset="0"/>
            <a:cs typeface="Arial" panose="020B0604020202020204" pitchFamily="34" charset="0"/>
          </a:endParaRPr>
        </a:p>
      </dgm:t>
    </dgm:pt>
    <dgm:pt modelId="{8352F027-BA59-4FFA-BA36-0C0031BA22FC}">
      <dgm:prSet custT="1"/>
      <dgm:spPr/>
      <dgm:t>
        <a:bodyPr/>
        <a:lstStyle/>
        <a:p>
          <a:r>
            <a:rPr lang="es-MX" sz="1400" b="1" dirty="0">
              <a:latin typeface="Arial" panose="020B0604020202020204" pitchFamily="34" charset="0"/>
              <a:cs typeface="Arial" panose="020B0604020202020204" pitchFamily="34" charset="0"/>
            </a:rPr>
            <a:t>III.</a:t>
          </a:r>
          <a:r>
            <a:rPr lang="es-MX" sz="1400" dirty="0">
              <a:latin typeface="Arial" panose="020B0604020202020204" pitchFamily="34" charset="0"/>
              <a:cs typeface="Arial" panose="020B0604020202020204" pitchFamily="34" charset="0"/>
            </a:rPr>
            <a:t> Emblema a color de cada uno de los Partidos Políticos que participan con candidatos propios, en coalición, o en forma común, en la elección de que se trate;</a:t>
          </a:r>
        </a:p>
      </dgm:t>
    </dgm:pt>
    <dgm:pt modelId="{0EE9E830-E18C-481F-AA01-AF60F0175981}" type="parTrans" cxnId="{49B47CD4-87DA-4A03-B8B6-3A266EE80E89}">
      <dgm:prSet/>
      <dgm:spPr/>
      <dgm:t>
        <a:bodyPr/>
        <a:lstStyle/>
        <a:p>
          <a:endParaRPr lang="es-MX" sz="1400">
            <a:latin typeface="Arial" panose="020B0604020202020204" pitchFamily="34" charset="0"/>
            <a:cs typeface="Arial" panose="020B0604020202020204" pitchFamily="34" charset="0"/>
          </a:endParaRPr>
        </a:p>
      </dgm:t>
    </dgm:pt>
    <dgm:pt modelId="{89E0F21A-3036-4240-A4FA-4A03B1311347}" type="sibTrans" cxnId="{49B47CD4-87DA-4A03-B8B6-3A266EE80E89}">
      <dgm:prSet/>
      <dgm:spPr/>
      <dgm:t>
        <a:bodyPr/>
        <a:lstStyle/>
        <a:p>
          <a:endParaRPr lang="es-MX" sz="1400">
            <a:latin typeface="Arial" panose="020B0604020202020204" pitchFamily="34" charset="0"/>
            <a:cs typeface="Arial" panose="020B0604020202020204" pitchFamily="34" charset="0"/>
          </a:endParaRPr>
        </a:p>
      </dgm:t>
    </dgm:pt>
    <dgm:pt modelId="{2B0485CD-A7CB-4DEA-B88F-B6AFE35F495E}">
      <dgm:prSet custT="1"/>
      <dgm:spPr/>
      <dgm:t>
        <a:bodyPr/>
        <a:lstStyle/>
        <a:p>
          <a:pPr algn="just"/>
          <a:r>
            <a:rPr lang="es-MX" sz="1200" b="1" dirty="0">
              <a:latin typeface="Arial" panose="020B0604020202020204" pitchFamily="34" charset="0"/>
              <a:cs typeface="Arial" panose="020B0604020202020204" pitchFamily="34" charset="0"/>
            </a:rPr>
            <a:t>IV. </a:t>
          </a:r>
          <a:r>
            <a:rPr lang="es-MX" sz="1200" dirty="0">
              <a:latin typeface="Arial" panose="020B0604020202020204" pitchFamily="34" charset="0"/>
              <a:cs typeface="Arial" panose="020B0604020202020204" pitchFamily="34" charset="0"/>
            </a:rPr>
            <a:t>Las boletas estarán adheridas a un talón con folio del cual serán desprendibles, la información que contendrá este talón será la relativa al Estado de Tabasco, Distrito Electoral, Municipio y elección que corresponda, el número de folio será progresivo; </a:t>
          </a:r>
        </a:p>
      </dgm:t>
    </dgm:pt>
    <dgm:pt modelId="{736F0C5C-E096-4B7C-A648-06B46FF6C8D1}" type="parTrans" cxnId="{1F9FBA65-FF05-40E2-BEBB-D4FD8BCF494B}">
      <dgm:prSet/>
      <dgm:spPr/>
      <dgm:t>
        <a:bodyPr/>
        <a:lstStyle/>
        <a:p>
          <a:endParaRPr lang="es-MX" sz="1400">
            <a:latin typeface="Arial" panose="020B0604020202020204" pitchFamily="34" charset="0"/>
            <a:cs typeface="Arial" panose="020B0604020202020204" pitchFamily="34" charset="0"/>
          </a:endParaRPr>
        </a:p>
      </dgm:t>
    </dgm:pt>
    <dgm:pt modelId="{F97A4EA7-DA4C-4D55-BC9A-D05090910191}" type="sibTrans" cxnId="{1F9FBA65-FF05-40E2-BEBB-D4FD8BCF494B}">
      <dgm:prSet/>
      <dgm:spPr/>
      <dgm:t>
        <a:bodyPr/>
        <a:lstStyle/>
        <a:p>
          <a:endParaRPr lang="es-MX" sz="1400">
            <a:latin typeface="Arial" panose="020B0604020202020204" pitchFamily="34" charset="0"/>
            <a:cs typeface="Arial" panose="020B0604020202020204" pitchFamily="34" charset="0"/>
          </a:endParaRPr>
        </a:p>
      </dgm:t>
    </dgm:pt>
    <dgm:pt modelId="{B6021AD1-B9D1-4EF1-9A04-825F301DC4E6}">
      <dgm:prSet custT="1"/>
      <dgm:spPr/>
      <dgm:t>
        <a:bodyPr/>
        <a:lstStyle/>
        <a:p>
          <a:r>
            <a:rPr lang="es-MX" sz="1400" b="1" dirty="0">
              <a:latin typeface="Arial" panose="020B0604020202020204" pitchFamily="34" charset="0"/>
              <a:cs typeface="Arial" panose="020B0604020202020204" pitchFamily="34" charset="0"/>
            </a:rPr>
            <a:t>V. </a:t>
          </a:r>
          <a:r>
            <a:rPr lang="es-MX" sz="1400" dirty="0">
              <a:latin typeface="Arial" panose="020B0604020202020204" pitchFamily="34" charset="0"/>
              <a:cs typeface="Arial" panose="020B0604020202020204" pitchFamily="34" charset="0"/>
            </a:rPr>
            <a:t>Nombre y apellidos completos del candidato o candidatos;</a:t>
          </a:r>
        </a:p>
      </dgm:t>
    </dgm:pt>
    <dgm:pt modelId="{06A84627-7640-454A-A91D-08D16933654D}" type="parTrans" cxnId="{DAB2BAAC-EB6A-471E-B347-672245FDCF90}">
      <dgm:prSet/>
      <dgm:spPr/>
      <dgm:t>
        <a:bodyPr/>
        <a:lstStyle/>
        <a:p>
          <a:endParaRPr lang="es-MX" sz="1400">
            <a:latin typeface="Arial" panose="020B0604020202020204" pitchFamily="34" charset="0"/>
            <a:cs typeface="Arial" panose="020B0604020202020204" pitchFamily="34" charset="0"/>
          </a:endParaRPr>
        </a:p>
      </dgm:t>
    </dgm:pt>
    <dgm:pt modelId="{5C6803A5-B119-4414-9000-4B4CD1218E54}" type="sibTrans" cxnId="{DAB2BAAC-EB6A-471E-B347-672245FDCF90}">
      <dgm:prSet/>
      <dgm:spPr/>
      <dgm:t>
        <a:bodyPr/>
        <a:lstStyle/>
        <a:p>
          <a:endParaRPr lang="es-MX" sz="1400">
            <a:latin typeface="Arial" panose="020B0604020202020204" pitchFamily="34" charset="0"/>
            <a:cs typeface="Arial" panose="020B0604020202020204" pitchFamily="34" charset="0"/>
          </a:endParaRPr>
        </a:p>
      </dgm:t>
    </dgm:pt>
    <dgm:pt modelId="{0BFDE843-3187-4A77-AE10-9A46870A9078}" type="pres">
      <dgm:prSet presAssocID="{82166C62-F207-4B68-9EEF-CE528A975DDF}" presName="cycle" presStyleCnt="0">
        <dgm:presLayoutVars>
          <dgm:dir/>
          <dgm:resizeHandles val="exact"/>
        </dgm:presLayoutVars>
      </dgm:prSet>
      <dgm:spPr/>
    </dgm:pt>
    <dgm:pt modelId="{5B92D4F8-C90B-4BD6-812E-0D592AB0C29E}" type="pres">
      <dgm:prSet presAssocID="{551D2F93-D840-4315-A9EC-A61F5F88877C}" presName="node" presStyleLbl="node1" presStyleIdx="0" presStyleCnt="5" custScaleX="115242" custScaleY="99325">
        <dgm:presLayoutVars>
          <dgm:bulletEnabled val="1"/>
        </dgm:presLayoutVars>
      </dgm:prSet>
      <dgm:spPr/>
    </dgm:pt>
    <dgm:pt modelId="{99DFE696-8608-420E-B799-C83D970EE8EA}" type="pres">
      <dgm:prSet presAssocID="{551D2F93-D840-4315-A9EC-A61F5F88877C}" presName="spNode" presStyleCnt="0"/>
      <dgm:spPr/>
    </dgm:pt>
    <dgm:pt modelId="{2B279DD3-DC81-4865-8F4D-7F3D0BC206CC}" type="pres">
      <dgm:prSet presAssocID="{8EA2DCD0-5A2D-45E7-98CB-1132DDEC92A7}" presName="sibTrans" presStyleLbl="sibTrans1D1" presStyleIdx="0" presStyleCnt="5"/>
      <dgm:spPr/>
    </dgm:pt>
    <dgm:pt modelId="{910566A6-CD9E-4842-AB25-BBA7464B3B86}" type="pres">
      <dgm:prSet presAssocID="{EFBB9DC9-0FF5-44DD-9F37-F4BFAD98DF96}" presName="node" presStyleLbl="node1" presStyleIdx="1" presStyleCnt="5" custScaleX="110779" custScaleY="97644">
        <dgm:presLayoutVars>
          <dgm:bulletEnabled val="1"/>
        </dgm:presLayoutVars>
      </dgm:prSet>
      <dgm:spPr/>
    </dgm:pt>
    <dgm:pt modelId="{B17325B2-7C0E-4FBE-8746-9F0011726E63}" type="pres">
      <dgm:prSet presAssocID="{EFBB9DC9-0FF5-44DD-9F37-F4BFAD98DF96}" presName="spNode" presStyleCnt="0"/>
      <dgm:spPr/>
    </dgm:pt>
    <dgm:pt modelId="{45F31C2D-1A8B-42A7-833F-78565BAA17D5}" type="pres">
      <dgm:prSet presAssocID="{ED5E4D15-0A11-4CFA-A51D-E024A7668A4E}" presName="sibTrans" presStyleLbl="sibTrans1D1" presStyleIdx="1" presStyleCnt="5"/>
      <dgm:spPr/>
    </dgm:pt>
    <dgm:pt modelId="{0FBB02FE-C14A-430B-BDF3-35137022E776}" type="pres">
      <dgm:prSet presAssocID="{8352F027-BA59-4FFA-BA36-0C0031BA22FC}" presName="node" presStyleLbl="node1" presStyleIdx="2" presStyleCnt="5" custScaleX="118257" custScaleY="107357" custRadScaleRad="103187" custRadScaleInc="-9870">
        <dgm:presLayoutVars>
          <dgm:bulletEnabled val="1"/>
        </dgm:presLayoutVars>
      </dgm:prSet>
      <dgm:spPr/>
    </dgm:pt>
    <dgm:pt modelId="{5B0DF279-CD18-41FD-9FEC-B92B98945838}" type="pres">
      <dgm:prSet presAssocID="{8352F027-BA59-4FFA-BA36-0C0031BA22FC}" presName="spNode" presStyleCnt="0"/>
      <dgm:spPr/>
    </dgm:pt>
    <dgm:pt modelId="{308877D9-8DB4-435F-9B19-7CB6F4E88963}" type="pres">
      <dgm:prSet presAssocID="{89E0F21A-3036-4240-A4FA-4A03B1311347}" presName="sibTrans" presStyleLbl="sibTrans1D1" presStyleIdx="2" presStyleCnt="5"/>
      <dgm:spPr/>
    </dgm:pt>
    <dgm:pt modelId="{E83564CE-ABBE-456E-97F8-6FF428C6C223}" type="pres">
      <dgm:prSet presAssocID="{2B0485CD-A7CB-4DEA-B88F-B6AFE35F495E}" presName="node" presStyleLbl="node1" presStyleIdx="3" presStyleCnt="5" custScaleX="120620" custScaleY="112204" custRadScaleRad="98408" custRadScaleInc="2820">
        <dgm:presLayoutVars>
          <dgm:bulletEnabled val="1"/>
        </dgm:presLayoutVars>
      </dgm:prSet>
      <dgm:spPr/>
    </dgm:pt>
    <dgm:pt modelId="{C403143A-47B6-47D8-A979-78C33869AB08}" type="pres">
      <dgm:prSet presAssocID="{2B0485CD-A7CB-4DEA-B88F-B6AFE35F495E}" presName="spNode" presStyleCnt="0"/>
      <dgm:spPr/>
    </dgm:pt>
    <dgm:pt modelId="{3F870564-5134-4705-B1AC-B20D618B89E2}" type="pres">
      <dgm:prSet presAssocID="{F97A4EA7-DA4C-4D55-BC9A-D05090910191}" presName="sibTrans" presStyleLbl="sibTrans1D1" presStyleIdx="3" presStyleCnt="5"/>
      <dgm:spPr/>
    </dgm:pt>
    <dgm:pt modelId="{D8AEFCF7-8ECE-4D54-A604-DF02359B264D}" type="pres">
      <dgm:prSet presAssocID="{B6021AD1-B9D1-4EF1-9A04-825F301DC4E6}" presName="node" presStyleLbl="node1" presStyleIdx="4" presStyleCnt="5" custScaleX="113681" custScaleY="112523">
        <dgm:presLayoutVars>
          <dgm:bulletEnabled val="1"/>
        </dgm:presLayoutVars>
      </dgm:prSet>
      <dgm:spPr/>
    </dgm:pt>
    <dgm:pt modelId="{6C792383-E951-4731-9C2A-26EEEB8A965F}" type="pres">
      <dgm:prSet presAssocID="{B6021AD1-B9D1-4EF1-9A04-825F301DC4E6}" presName="spNode" presStyleCnt="0"/>
      <dgm:spPr/>
    </dgm:pt>
    <dgm:pt modelId="{F8A083E2-BA08-48C5-8E30-8DFF269180A1}" type="pres">
      <dgm:prSet presAssocID="{5C6803A5-B119-4414-9000-4B4CD1218E54}" presName="sibTrans" presStyleLbl="sibTrans1D1" presStyleIdx="4" presStyleCnt="5"/>
      <dgm:spPr/>
    </dgm:pt>
  </dgm:ptLst>
  <dgm:cxnLst>
    <dgm:cxn modelId="{7C1ED205-29E3-4E07-8399-C3A70F1BBEBD}" type="presOf" srcId="{8EA2DCD0-5A2D-45E7-98CB-1132DDEC92A7}" destId="{2B279DD3-DC81-4865-8F4D-7F3D0BC206CC}" srcOrd="0" destOrd="0" presId="urn:microsoft.com/office/officeart/2005/8/layout/cycle6"/>
    <dgm:cxn modelId="{8F91A42A-0D0E-4B9E-B7F7-0A85539663F2}" srcId="{82166C62-F207-4B68-9EEF-CE528A975DDF}" destId="{551D2F93-D840-4315-A9EC-A61F5F88877C}" srcOrd="0" destOrd="0" parTransId="{151BAB80-165B-4D78-B33C-024266CC9677}" sibTransId="{8EA2DCD0-5A2D-45E7-98CB-1132DDEC92A7}"/>
    <dgm:cxn modelId="{1F9FBA65-FF05-40E2-BEBB-D4FD8BCF494B}" srcId="{82166C62-F207-4B68-9EEF-CE528A975DDF}" destId="{2B0485CD-A7CB-4DEA-B88F-B6AFE35F495E}" srcOrd="3" destOrd="0" parTransId="{736F0C5C-E096-4B7C-A648-06B46FF6C8D1}" sibTransId="{F97A4EA7-DA4C-4D55-BC9A-D05090910191}"/>
    <dgm:cxn modelId="{B87D8648-4682-4C2E-A791-64C5CBC917D1}" type="presOf" srcId="{82166C62-F207-4B68-9EEF-CE528A975DDF}" destId="{0BFDE843-3187-4A77-AE10-9A46870A9078}" srcOrd="0" destOrd="0" presId="urn:microsoft.com/office/officeart/2005/8/layout/cycle6"/>
    <dgm:cxn modelId="{DA89F748-B9E3-4602-8E2D-B8F83A6E1402}" type="presOf" srcId="{5C6803A5-B119-4414-9000-4B4CD1218E54}" destId="{F8A083E2-BA08-48C5-8E30-8DFF269180A1}" srcOrd="0" destOrd="0" presId="urn:microsoft.com/office/officeart/2005/8/layout/cycle6"/>
    <dgm:cxn modelId="{8D923173-1BCB-46E5-9FC5-3F3F1C66C76B}" type="presOf" srcId="{89E0F21A-3036-4240-A4FA-4A03B1311347}" destId="{308877D9-8DB4-435F-9B19-7CB6F4E88963}" srcOrd="0" destOrd="0" presId="urn:microsoft.com/office/officeart/2005/8/layout/cycle6"/>
    <dgm:cxn modelId="{692FFE7B-2C37-4E5A-9006-B6D7078FF55A}" type="presOf" srcId="{551D2F93-D840-4315-A9EC-A61F5F88877C}" destId="{5B92D4F8-C90B-4BD6-812E-0D592AB0C29E}" srcOrd="0" destOrd="0" presId="urn:microsoft.com/office/officeart/2005/8/layout/cycle6"/>
    <dgm:cxn modelId="{DB061F91-6799-4403-B9C2-6CB058251FBD}" type="presOf" srcId="{8352F027-BA59-4FFA-BA36-0C0031BA22FC}" destId="{0FBB02FE-C14A-430B-BDF3-35137022E776}" srcOrd="0" destOrd="0" presId="urn:microsoft.com/office/officeart/2005/8/layout/cycle6"/>
    <dgm:cxn modelId="{39AD529F-7FAC-45E9-A009-A1F3FC0D97E0}" type="presOf" srcId="{2B0485CD-A7CB-4DEA-B88F-B6AFE35F495E}" destId="{E83564CE-ABBE-456E-97F8-6FF428C6C223}" srcOrd="0" destOrd="0" presId="urn:microsoft.com/office/officeart/2005/8/layout/cycle6"/>
    <dgm:cxn modelId="{4B8381AA-CC48-4D1E-A95E-06E77F423831}" type="presOf" srcId="{EFBB9DC9-0FF5-44DD-9F37-F4BFAD98DF96}" destId="{910566A6-CD9E-4842-AB25-BBA7464B3B86}" srcOrd="0" destOrd="0" presId="urn:microsoft.com/office/officeart/2005/8/layout/cycle6"/>
    <dgm:cxn modelId="{DAB2BAAC-EB6A-471E-B347-672245FDCF90}" srcId="{82166C62-F207-4B68-9EEF-CE528A975DDF}" destId="{B6021AD1-B9D1-4EF1-9A04-825F301DC4E6}" srcOrd="4" destOrd="0" parTransId="{06A84627-7640-454A-A91D-08D16933654D}" sibTransId="{5C6803A5-B119-4414-9000-4B4CD1218E54}"/>
    <dgm:cxn modelId="{F31E72B6-25A0-43A3-A7B0-31966AAA893B}" srcId="{82166C62-F207-4B68-9EEF-CE528A975DDF}" destId="{EFBB9DC9-0FF5-44DD-9F37-F4BFAD98DF96}" srcOrd="1" destOrd="0" parTransId="{3CD8A56F-A9A9-4E92-869F-D91B3B980979}" sibTransId="{ED5E4D15-0A11-4CFA-A51D-E024A7668A4E}"/>
    <dgm:cxn modelId="{49B47CD4-87DA-4A03-B8B6-3A266EE80E89}" srcId="{82166C62-F207-4B68-9EEF-CE528A975DDF}" destId="{8352F027-BA59-4FFA-BA36-0C0031BA22FC}" srcOrd="2" destOrd="0" parTransId="{0EE9E830-E18C-481F-AA01-AF60F0175981}" sibTransId="{89E0F21A-3036-4240-A4FA-4A03B1311347}"/>
    <dgm:cxn modelId="{B96E42D7-B35D-490B-BE32-27C684B744CC}" type="presOf" srcId="{F97A4EA7-DA4C-4D55-BC9A-D05090910191}" destId="{3F870564-5134-4705-B1AC-B20D618B89E2}" srcOrd="0" destOrd="0" presId="urn:microsoft.com/office/officeart/2005/8/layout/cycle6"/>
    <dgm:cxn modelId="{300341DA-7CCE-4022-B267-34547E449818}" type="presOf" srcId="{ED5E4D15-0A11-4CFA-A51D-E024A7668A4E}" destId="{45F31C2D-1A8B-42A7-833F-78565BAA17D5}" srcOrd="0" destOrd="0" presId="urn:microsoft.com/office/officeart/2005/8/layout/cycle6"/>
    <dgm:cxn modelId="{237119E1-E7C1-442C-8A09-AA3F29E7DC9F}" type="presOf" srcId="{B6021AD1-B9D1-4EF1-9A04-825F301DC4E6}" destId="{D8AEFCF7-8ECE-4D54-A604-DF02359B264D}" srcOrd="0" destOrd="0" presId="urn:microsoft.com/office/officeart/2005/8/layout/cycle6"/>
    <dgm:cxn modelId="{4C461409-9500-4E7F-BF65-D0862C24CA50}" type="presParOf" srcId="{0BFDE843-3187-4A77-AE10-9A46870A9078}" destId="{5B92D4F8-C90B-4BD6-812E-0D592AB0C29E}" srcOrd="0" destOrd="0" presId="urn:microsoft.com/office/officeart/2005/8/layout/cycle6"/>
    <dgm:cxn modelId="{01CC2E8A-DA2E-4CB9-BCFE-06CABB76E54D}" type="presParOf" srcId="{0BFDE843-3187-4A77-AE10-9A46870A9078}" destId="{99DFE696-8608-420E-B799-C83D970EE8EA}" srcOrd="1" destOrd="0" presId="urn:microsoft.com/office/officeart/2005/8/layout/cycle6"/>
    <dgm:cxn modelId="{52642798-53C9-44A5-87E8-577372D65669}" type="presParOf" srcId="{0BFDE843-3187-4A77-AE10-9A46870A9078}" destId="{2B279DD3-DC81-4865-8F4D-7F3D0BC206CC}" srcOrd="2" destOrd="0" presId="urn:microsoft.com/office/officeart/2005/8/layout/cycle6"/>
    <dgm:cxn modelId="{A7C7F864-FFD6-4E06-8428-6EEDD0BC4786}" type="presParOf" srcId="{0BFDE843-3187-4A77-AE10-9A46870A9078}" destId="{910566A6-CD9E-4842-AB25-BBA7464B3B86}" srcOrd="3" destOrd="0" presId="urn:microsoft.com/office/officeart/2005/8/layout/cycle6"/>
    <dgm:cxn modelId="{FAB844EC-0FD6-441C-BE27-61C073D84247}" type="presParOf" srcId="{0BFDE843-3187-4A77-AE10-9A46870A9078}" destId="{B17325B2-7C0E-4FBE-8746-9F0011726E63}" srcOrd="4" destOrd="0" presId="urn:microsoft.com/office/officeart/2005/8/layout/cycle6"/>
    <dgm:cxn modelId="{49E8B239-D773-4471-9395-99B0B32D9283}" type="presParOf" srcId="{0BFDE843-3187-4A77-AE10-9A46870A9078}" destId="{45F31C2D-1A8B-42A7-833F-78565BAA17D5}" srcOrd="5" destOrd="0" presId="urn:microsoft.com/office/officeart/2005/8/layout/cycle6"/>
    <dgm:cxn modelId="{38D1C91D-32DC-4595-A895-965AC5B2C609}" type="presParOf" srcId="{0BFDE843-3187-4A77-AE10-9A46870A9078}" destId="{0FBB02FE-C14A-430B-BDF3-35137022E776}" srcOrd="6" destOrd="0" presId="urn:microsoft.com/office/officeart/2005/8/layout/cycle6"/>
    <dgm:cxn modelId="{D953207F-D898-4B66-A250-B87613E86268}" type="presParOf" srcId="{0BFDE843-3187-4A77-AE10-9A46870A9078}" destId="{5B0DF279-CD18-41FD-9FEC-B92B98945838}" srcOrd="7" destOrd="0" presId="urn:microsoft.com/office/officeart/2005/8/layout/cycle6"/>
    <dgm:cxn modelId="{3EAFB68C-BBA3-4970-853F-8EF02005F465}" type="presParOf" srcId="{0BFDE843-3187-4A77-AE10-9A46870A9078}" destId="{308877D9-8DB4-435F-9B19-7CB6F4E88963}" srcOrd="8" destOrd="0" presId="urn:microsoft.com/office/officeart/2005/8/layout/cycle6"/>
    <dgm:cxn modelId="{F674F2FB-9145-4557-8F1F-679CC92D60AD}" type="presParOf" srcId="{0BFDE843-3187-4A77-AE10-9A46870A9078}" destId="{E83564CE-ABBE-456E-97F8-6FF428C6C223}" srcOrd="9" destOrd="0" presId="urn:microsoft.com/office/officeart/2005/8/layout/cycle6"/>
    <dgm:cxn modelId="{BC7330A9-7683-4629-ADCC-9218982439D4}" type="presParOf" srcId="{0BFDE843-3187-4A77-AE10-9A46870A9078}" destId="{C403143A-47B6-47D8-A979-78C33869AB08}" srcOrd="10" destOrd="0" presId="urn:microsoft.com/office/officeart/2005/8/layout/cycle6"/>
    <dgm:cxn modelId="{E50BC207-D523-4E9C-9CC3-1C564520D45D}" type="presParOf" srcId="{0BFDE843-3187-4A77-AE10-9A46870A9078}" destId="{3F870564-5134-4705-B1AC-B20D618B89E2}" srcOrd="11" destOrd="0" presId="urn:microsoft.com/office/officeart/2005/8/layout/cycle6"/>
    <dgm:cxn modelId="{7E2F5D80-F088-42A6-969B-0774485B7395}" type="presParOf" srcId="{0BFDE843-3187-4A77-AE10-9A46870A9078}" destId="{D8AEFCF7-8ECE-4D54-A604-DF02359B264D}" srcOrd="12" destOrd="0" presId="urn:microsoft.com/office/officeart/2005/8/layout/cycle6"/>
    <dgm:cxn modelId="{519CEF78-2FA7-4FEF-BED3-FF2F66EEE35B}" type="presParOf" srcId="{0BFDE843-3187-4A77-AE10-9A46870A9078}" destId="{6C792383-E951-4731-9C2A-26EEEB8A965F}" srcOrd="13" destOrd="0" presId="urn:microsoft.com/office/officeart/2005/8/layout/cycle6"/>
    <dgm:cxn modelId="{2D166E25-A1D4-4C54-9B16-456857007453}" type="presParOf" srcId="{0BFDE843-3187-4A77-AE10-9A46870A9078}" destId="{F8A083E2-BA08-48C5-8E30-8DFF269180A1}"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9EE1C36-7FD3-41CF-844D-BBFA513A179E}" type="doc">
      <dgm:prSet loTypeId="urn:microsoft.com/office/officeart/2005/8/layout/cycle6" loCatId="cycle" qsTypeId="urn:microsoft.com/office/officeart/2005/8/quickstyle/simple3" qsCatId="simple" csTypeId="urn:microsoft.com/office/officeart/2005/8/colors/colorful1" csCatId="colorful" phldr="1"/>
      <dgm:spPr/>
      <dgm:t>
        <a:bodyPr/>
        <a:lstStyle/>
        <a:p>
          <a:endParaRPr lang="es-MX"/>
        </a:p>
      </dgm:t>
    </dgm:pt>
    <dgm:pt modelId="{7EFECC52-B978-488C-9E89-92741CD23A4A}">
      <dgm:prSet custT="1"/>
      <dgm:spPr/>
      <dgm:t>
        <a:bodyPr/>
        <a:lstStyle/>
        <a:p>
          <a:pPr algn="just"/>
          <a:r>
            <a:rPr lang="es-MX" sz="1200" b="1" i="0" baseline="0" dirty="0">
              <a:latin typeface="Arial" panose="020B0604020202020204" pitchFamily="34" charset="0"/>
              <a:cs typeface="Arial" panose="020B0604020202020204" pitchFamily="34" charset="0"/>
            </a:rPr>
            <a:t>VI. </a:t>
          </a:r>
          <a:r>
            <a:rPr lang="es-MX" sz="1200" b="0" i="0" baseline="0" dirty="0">
              <a:latin typeface="Arial" panose="020B0604020202020204" pitchFamily="34" charset="0"/>
              <a:cs typeface="Arial" panose="020B0604020202020204" pitchFamily="34" charset="0"/>
            </a:rPr>
            <a:t>En el caso de la elección de Diputados, por Mayoría Relativa y Representación Proporcional, un solo espacio por cada Partido Político para comprender la fórmula de candidatos y la lista regional;</a:t>
          </a:r>
          <a:endParaRPr lang="es-MX" sz="1200" dirty="0">
            <a:latin typeface="Arial" panose="020B0604020202020204" pitchFamily="34" charset="0"/>
            <a:cs typeface="Arial" panose="020B0604020202020204" pitchFamily="34" charset="0"/>
          </a:endParaRPr>
        </a:p>
      </dgm:t>
    </dgm:pt>
    <dgm:pt modelId="{FDC4497C-9C89-4E6B-95D6-DBBDC7BCB56D}" type="parTrans" cxnId="{5C9993A5-8CA3-4F4A-A7F9-2F5767A9CAAE}">
      <dgm:prSet/>
      <dgm:spPr/>
      <dgm:t>
        <a:bodyPr/>
        <a:lstStyle/>
        <a:p>
          <a:pPr algn="just"/>
          <a:endParaRPr lang="es-MX" sz="1100">
            <a:latin typeface="Arial" panose="020B0604020202020204" pitchFamily="34" charset="0"/>
            <a:cs typeface="Arial" panose="020B0604020202020204" pitchFamily="34" charset="0"/>
          </a:endParaRPr>
        </a:p>
      </dgm:t>
    </dgm:pt>
    <dgm:pt modelId="{21E71F10-769C-436D-B846-4C86BB0CDBA2}" type="sibTrans" cxnId="{5C9993A5-8CA3-4F4A-A7F9-2F5767A9CAAE}">
      <dgm:prSet/>
      <dgm:spPr/>
      <dgm:t>
        <a:bodyPr/>
        <a:lstStyle/>
        <a:p>
          <a:pPr algn="just"/>
          <a:endParaRPr lang="es-MX" sz="1100">
            <a:latin typeface="Arial" panose="020B0604020202020204" pitchFamily="34" charset="0"/>
            <a:cs typeface="Arial" panose="020B0604020202020204" pitchFamily="34" charset="0"/>
          </a:endParaRPr>
        </a:p>
      </dgm:t>
    </dgm:pt>
    <dgm:pt modelId="{69E1C44B-6822-496A-AA1C-7E759B8679E1}">
      <dgm:prSet custT="1"/>
      <dgm:spPr/>
      <dgm:t>
        <a:bodyPr/>
        <a:lstStyle/>
        <a:p>
          <a:pPr algn="just"/>
          <a:r>
            <a:rPr lang="es-MX" sz="1200" b="1" i="0" baseline="0" dirty="0">
              <a:latin typeface="Arial" panose="020B0604020202020204" pitchFamily="34" charset="0"/>
              <a:cs typeface="Arial" panose="020B0604020202020204" pitchFamily="34" charset="0"/>
            </a:rPr>
            <a:t>VII. </a:t>
          </a:r>
          <a:r>
            <a:rPr lang="es-MX" sz="1200" b="0" i="0" baseline="0" dirty="0">
              <a:latin typeface="Arial" panose="020B0604020202020204" pitchFamily="34" charset="0"/>
              <a:cs typeface="Arial" panose="020B0604020202020204" pitchFamily="34" charset="0"/>
            </a:rPr>
            <a:t>En el caso de elección de Regidores por Mayoría Relativa y Representación Proporcional, un solo espacio por cada Partido Político para comprender la planilla de Regidores y la lista de candidatos;</a:t>
          </a:r>
          <a:endParaRPr lang="es-MX" sz="1200" dirty="0">
            <a:latin typeface="Arial" panose="020B0604020202020204" pitchFamily="34" charset="0"/>
            <a:cs typeface="Arial" panose="020B0604020202020204" pitchFamily="34" charset="0"/>
          </a:endParaRPr>
        </a:p>
      </dgm:t>
    </dgm:pt>
    <dgm:pt modelId="{5A89AA78-9CCA-41F4-A524-9088AB3D18B5}" type="parTrans" cxnId="{153D1A06-C445-476C-BDFC-ACE1BE8B9AC6}">
      <dgm:prSet/>
      <dgm:spPr/>
      <dgm:t>
        <a:bodyPr/>
        <a:lstStyle/>
        <a:p>
          <a:pPr algn="just"/>
          <a:endParaRPr lang="es-MX" sz="1100">
            <a:latin typeface="Arial" panose="020B0604020202020204" pitchFamily="34" charset="0"/>
            <a:cs typeface="Arial" panose="020B0604020202020204" pitchFamily="34" charset="0"/>
          </a:endParaRPr>
        </a:p>
      </dgm:t>
    </dgm:pt>
    <dgm:pt modelId="{2F29A64D-55B6-431C-B925-DC16A3609354}" type="sibTrans" cxnId="{153D1A06-C445-476C-BDFC-ACE1BE8B9AC6}">
      <dgm:prSet/>
      <dgm:spPr/>
      <dgm:t>
        <a:bodyPr/>
        <a:lstStyle/>
        <a:p>
          <a:pPr algn="just"/>
          <a:endParaRPr lang="es-MX" sz="1100">
            <a:latin typeface="Arial" panose="020B0604020202020204" pitchFamily="34" charset="0"/>
            <a:cs typeface="Arial" panose="020B0604020202020204" pitchFamily="34" charset="0"/>
          </a:endParaRPr>
        </a:p>
      </dgm:t>
    </dgm:pt>
    <dgm:pt modelId="{61608AA4-866D-4B5E-817F-CDA9D3EDA474}">
      <dgm:prSet custT="1"/>
      <dgm:spPr/>
      <dgm:t>
        <a:bodyPr/>
        <a:lstStyle/>
        <a:p>
          <a:pPr algn="just"/>
          <a:r>
            <a:rPr lang="es-MX" sz="1200" b="1" i="0" baseline="0" dirty="0">
              <a:latin typeface="Arial" panose="020B0604020202020204" pitchFamily="34" charset="0"/>
              <a:cs typeface="Arial" panose="020B0604020202020204" pitchFamily="34" charset="0"/>
            </a:rPr>
            <a:t>VIII. </a:t>
          </a:r>
          <a:r>
            <a:rPr lang="es-MX" sz="1200" b="0" i="0" baseline="0" dirty="0">
              <a:latin typeface="Arial" panose="020B0604020202020204" pitchFamily="34" charset="0"/>
              <a:cs typeface="Arial" panose="020B0604020202020204" pitchFamily="34" charset="0"/>
            </a:rPr>
            <a:t>En el caso de la elección de Gobernador, se imprimirá un solo espacio para cada Partido Político y candidato;</a:t>
          </a:r>
          <a:endParaRPr lang="es-MX" sz="1200" dirty="0">
            <a:latin typeface="Arial" panose="020B0604020202020204" pitchFamily="34" charset="0"/>
            <a:cs typeface="Arial" panose="020B0604020202020204" pitchFamily="34" charset="0"/>
          </a:endParaRPr>
        </a:p>
      </dgm:t>
    </dgm:pt>
    <dgm:pt modelId="{D39BBC20-8CA5-42C3-BC05-20880D55037E}" type="parTrans" cxnId="{52EC4011-26DB-4EA3-A00C-DAE5CE3F37EB}">
      <dgm:prSet/>
      <dgm:spPr/>
      <dgm:t>
        <a:bodyPr/>
        <a:lstStyle/>
        <a:p>
          <a:pPr algn="just"/>
          <a:endParaRPr lang="es-MX" sz="1100">
            <a:latin typeface="Arial" panose="020B0604020202020204" pitchFamily="34" charset="0"/>
            <a:cs typeface="Arial" panose="020B0604020202020204" pitchFamily="34" charset="0"/>
          </a:endParaRPr>
        </a:p>
      </dgm:t>
    </dgm:pt>
    <dgm:pt modelId="{50EE6F08-6486-4FD1-9CA2-3D7668FC1C61}" type="sibTrans" cxnId="{52EC4011-26DB-4EA3-A00C-DAE5CE3F37EB}">
      <dgm:prSet/>
      <dgm:spPr/>
      <dgm:t>
        <a:bodyPr/>
        <a:lstStyle/>
        <a:p>
          <a:pPr algn="just"/>
          <a:endParaRPr lang="es-MX" sz="1100">
            <a:latin typeface="Arial" panose="020B0604020202020204" pitchFamily="34" charset="0"/>
            <a:cs typeface="Arial" panose="020B0604020202020204" pitchFamily="34" charset="0"/>
          </a:endParaRPr>
        </a:p>
      </dgm:t>
    </dgm:pt>
    <dgm:pt modelId="{0FF1F4A4-6D81-4E70-B92D-912FD0AC4A14}">
      <dgm:prSet custT="1"/>
      <dgm:spPr/>
      <dgm:t>
        <a:bodyPr/>
        <a:lstStyle/>
        <a:p>
          <a:pPr algn="just"/>
          <a:r>
            <a:rPr lang="es-MX" sz="1200" b="1" i="0" baseline="0" dirty="0">
              <a:latin typeface="Arial" panose="020B0604020202020204" pitchFamily="34" charset="0"/>
              <a:cs typeface="Arial" panose="020B0604020202020204" pitchFamily="34" charset="0"/>
            </a:rPr>
            <a:t>IX. </a:t>
          </a:r>
          <a:r>
            <a:rPr lang="es-MX" sz="1200" b="0" i="0" baseline="0" dirty="0">
              <a:latin typeface="Arial" panose="020B0604020202020204" pitchFamily="34" charset="0"/>
              <a:cs typeface="Arial" panose="020B0604020202020204" pitchFamily="34" charset="0"/>
            </a:rPr>
            <a:t>Las boletas deberán llevar impresas las firmas del Presidente del Consejo Estatal y del Secretario Ejecutivo, y</a:t>
          </a:r>
          <a:endParaRPr lang="es-MX" sz="1200" dirty="0">
            <a:latin typeface="Arial" panose="020B0604020202020204" pitchFamily="34" charset="0"/>
            <a:cs typeface="Arial" panose="020B0604020202020204" pitchFamily="34" charset="0"/>
          </a:endParaRPr>
        </a:p>
      </dgm:t>
    </dgm:pt>
    <dgm:pt modelId="{9DAA345F-B09C-4B84-B756-F1C216EADB3F}" type="parTrans" cxnId="{FE9BB390-9E25-4087-995E-F28A3A8362A2}">
      <dgm:prSet/>
      <dgm:spPr/>
      <dgm:t>
        <a:bodyPr/>
        <a:lstStyle/>
        <a:p>
          <a:pPr algn="just"/>
          <a:endParaRPr lang="es-MX" sz="1100">
            <a:latin typeface="Arial" panose="020B0604020202020204" pitchFamily="34" charset="0"/>
            <a:cs typeface="Arial" panose="020B0604020202020204" pitchFamily="34" charset="0"/>
          </a:endParaRPr>
        </a:p>
      </dgm:t>
    </dgm:pt>
    <dgm:pt modelId="{C812501D-FD85-46A9-8263-D5943B0A84BD}" type="sibTrans" cxnId="{FE9BB390-9E25-4087-995E-F28A3A8362A2}">
      <dgm:prSet/>
      <dgm:spPr/>
      <dgm:t>
        <a:bodyPr/>
        <a:lstStyle/>
        <a:p>
          <a:pPr algn="just"/>
          <a:endParaRPr lang="es-MX" sz="1100">
            <a:latin typeface="Arial" panose="020B0604020202020204" pitchFamily="34" charset="0"/>
            <a:cs typeface="Arial" panose="020B0604020202020204" pitchFamily="34" charset="0"/>
          </a:endParaRPr>
        </a:p>
      </dgm:t>
    </dgm:pt>
    <dgm:pt modelId="{849E8461-111C-4C74-8321-7F7198E12AB1}">
      <dgm:prSet custT="1"/>
      <dgm:spPr/>
      <dgm:t>
        <a:bodyPr/>
        <a:lstStyle/>
        <a:p>
          <a:pPr algn="just"/>
          <a:r>
            <a:rPr lang="es-MX" sz="1200" b="1" i="0" baseline="0" dirty="0">
              <a:latin typeface="Arial" panose="020B0604020202020204" pitchFamily="34" charset="0"/>
              <a:cs typeface="Arial" panose="020B0604020202020204" pitchFamily="34" charset="0"/>
            </a:rPr>
            <a:t>X. </a:t>
          </a:r>
          <a:r>
            <a:rPr lang="es-MX" sz="1200" b="0" i="0" baseline="0" dirty="0">
              <a:latin typeface="Arial" panose="020B0604020202020204" pitchFamily="34" charset="0"/>
              <a:cs typeface="Arial" panose="020B0604020202020204" pitchFamily="34" charset="0"/>
            </a:rPr>
            <a:t>Espacio para candidatos o fórmulas no registradas.</a:t>
          </a:r>
          <a:endParaRPr lang="es-MX" sz="1200" dirty="0">
            <a:latin typeface="Arial" panose="020B0604020202020204" pitchFamily="34" charset="0"/>
            <a:cs typeface="Arial" panose="020B0604020202020204" pitchFamily="34" charset="0"/>
          </a:endParaRPr>
        </a:p>
      </dgm:t>
    </dgm:pt>
    <dgm:pt modelId="{84CEEFF8-4686-46D2-8292-50A56EDAD041}" type="parTrans" cxnId="{3FA58DD0-FCBC-49FB-964E-96FA3F82A5B1}">
      <dgm:prSet/>
      <dgm:spPr/>
      <dgm:t>
        <a:bodyPr/>
        <a:lstStyle/>
        <a:p>
          <a:pPr algn="just"/>
          <a:endParaRPr lang="es-MX" sz="1100">
            <a:latin typeface="Arial" panose="020B0604020202020204" pitchFamily="34" charset="0"/>
            <a:cs typeface="Arial" panose="020B0604020202020204" pitchFamily="34" charset="0"/>
          </a:endParaRPr>
        </a:p>
      </dgm:t>
    </dgm:pt>
    <dgm:pt modelId="{09C8378D-4A09-4F42-AAC1-069CEC0DF8A6}" type="sibTrans" cxnId="{3FA58DD0-FCBC-49FB-964E-96FA3F82A5B1}">
      <dgm:prSet/>
      <dgm:spPr/>
      <dgm:t>
        <a:bodyPr/>
        <a:lstStyle/>
        <a:p>
          <a:pPr algn="just"/>
          <a:endParaRPr lang="es-MX" sz="1100">
            <a:latin typeface="Arial" panose="020B0604020202020204" pitchFamily="34" charset="0"/>
            <a:cs typeface="Arial" panose="020B0604020202020204" pitchFamily="34" charset="0"/>
          </a:endParaRPr>
        </a:p>
      </dgm:t>
    </dgm:pt>
    <dgm:pt modelId="{9AFFA8A1-7C4B-4830-999F-EF8E43245070}" type="pres">
      <dgm:prSet presAssocID="{E9EE1C36-7FD3-41CF-844D-BBFA513A179E}" presName="cycle" presStyleCnt="0">
        <dgm:presLayoutVars>
          <dgm:dir/>
          <dgm:resizeHandles val="exact"/>
        </dgm:presLayoutVars>
      </dgm:prSet>
      <dgm:spPr/>
    </dgm:pt>
    <dgm:pt modelId="{7C8B1B27-61D3-4096-A51F-BCD6A1BBE006}" type="pres">
      <dgm:prSet presAssocID="{7EFECC52-B978-488C-9E89-92741CD23A4A}" presName="node" presStyleLbl="node1" presStyleIdx="0" presStyleCnt="5" custScaleX="105868" custScaleY="113321">
        <dgm:presLayoutVars>
          <dgm:bulletEnabled val="1"/>
        </dgm:presLayoutVars>
      </dgm:prSet>
      <dgm:spPr/>
    </dgm:pt>
    <dgm:pt modelId="{690931E7-73CB-43BE-AE09-B57C588BD1CB}" type="pres">
      <dgm:prSet presAssocID="{7EFECC52-B978-488C-9E89-92741CD23A4A}" presName="spNode" presStyleCnt="0"/>
      <dgm:spPr/>
    </dgm:pt>
    <dgm:pt modelId="{7D0B7CA7-A7E3-4C79-AA5F-D8AD732A5A9D}" type="pres">
      <dgm:prSet presAssocID="{21E71F10-769C-436D-B846-4C86BB0CDBA2}" presName="sibTrans" presStyleLbl="sibTrans1D1" presStyleIdx="0" presStyleCnt="5"/>
      <dgm:spPr/>
    </dgm:pt>
    <dgm:pt modelId="{D316DDC2-1BEA-43E5-9A9B-4F03407378B9}" type="pres">
      <dgm:prSet presAssocID="{69E1C44B-6822-496A-AA1C-7E759B8679E1}" presName="node" presStyleLbl="node1" presStyleIdx="1" presStyleCnt="5" custScaleY="129375">
        <dgm:presLayoutVars>
          <dgm:bulletEnabled val="1"/>
        </dgm:presLayoutVars>
      </dgm:prSet>
      <dgm:spPr/>
    </dgm:pt>
    <dgm:pt modelId="{7B2CF14D-6B51-411A-A0C5-718CE579B158}" type="pres">
      <dgm:prSet presAssocID="{69E1C44B-6822-496A-AA1C-7E759B8679E1}" presName="spNode" presStyleCnt="0"/>
      <dgm:spPr/>
    </dgm:pt>
    <dgm:pt modelId="{97AB711B-3637-44EE-AAA8-2C703BF38CE4}" type="pres">
      <dgm:prSet presAssocID="{2F29A64D-55B6-431C-B925-DC16A3609354}" presName="sibTrans" presStyleLbl="sibTrans1D1" presStyleIdx="1" presStyleCnt="5"/>
      <dgm:spPr/>
    </dgm:pt>
    <dgm:pt modelId="{5F428361-0BC7-4011-AAE6-89A61138F9CB}" type="pres">
      <dgm:prSet presAssocID="{61608AA4-866D-4B5E-817F-CDA9D3EDA474}" presName="node" presStyleLbl="node1" presStyleIdx="2" presStyleCnt="5" custScaleY="118029">
        <dgm:presLayoutVars>
          <dgm:bulletEnabled val="1"/>
        </dgm:presLayoutVars>
      </dgm:prSet>
      <dgm:spPr/>
    </dgm:pt>
    <dgm:pt modelId="{A16E3F1F-0F9E-4B34-8AAB-9B842BFDE673}" type="pres">
      <dgm:prSet presAssocID="{61608AA4-866D-4B5E-817F-CDA9D3EDA474}" presName="spNode" presStyleCnt="0"/>
      <dgm:spPr/>
    </dgm:pt>
    <dgm:pt modelId="{860FBF5B-DEE5-4377-AE8C-1B0B7E427AE4}" type="pres">
      <dgm:prSet presAssocID="{50EE6F08-6486-4FD1-9CA2-3D7668FC1C61}" presName="sibTrans" presStyleLbl="sibTrans1D1" presStyleIdx="2" presStyleCnt="5"/>
      <dgm:spPr/>
    </dgm:pt>
    <dgm:pt modelId="{7675A922-AADC-4504-AB59-FC2C20520D29}" type="pres">
      <dgm:prSet presAssocID="{0FF1F4A4-6D81-4E70-B92D-912FD0AC4A14}" presName="node" presStyleLbl="node1" presStyleIdx="3" presStyleCnt="5" custScaleY="117328">
        <dgm:presLayoutVars>
          <dgm:bulletEnabled val="1"/>
        </dgm:presLayoutVars>
      </dgm:prSet>
      <dgm:spPr/>
    </dgm:pt>
    <dgm:pt modelId="{07824A2C-13D2-4BE1-8303-81FAC49F03A3}" type="pres">
      <dgm:prSet presAssocID="{0FF1F4A4-6D81-4E70-B92D-912FD0AC4A14}" presName="spNode" presStyleCnt="0"/>
      <dgm:spPr/>
    </dgm:pt>
    <dgm:pt modelId="{29766DDA-61BE-4929-8E17-973B8E574BFC}" type="pres">
      <dgm:prSet presAssocID="{C812501D-FD85-46A9-8263-D5943B0A84BD}" presName="sibTrans" presStyleLbl="sibTrans1D1" presStyleIdx="3" presStyleCnt="5"/>
      <dgm:spPr/>
    </dgm:pt>
    <dgm:pt modelId="{E21C9779-4D75-44CB-A74B-315594D58998}" type="pres">
      <dgm:prSet presAssocID="{849E8461-111C-4C74-8321-7F7198E12AB1}" presName="node" presStyleLbl="node1" presStyleIdx="4" presStyleCnt="5" custScaleY="119198">
        <dgm:presLayoutVars>
          <dgm:bulletEnabled val="1"/>
        </dgm:presLayoutVars>
      </dgm:prSet>
      <dgm:spPr/>
    </dgm:pt>
    <dgm:pt modelId="{EFBD6A87-62AA-46E2-A037-DFF8C8E7F7A6}" type="pres">
      <dgm:prSet presAssocID="{849E8461-111C-4C74-8321-7F7198E12AB1}" presName="spNode" presStyleCnt="0"/>
      <dgm:spPr/>
    </dgm:pt>
    <dgm:pt modelId="{0EAC9427-D926-4796-B4A1-668EE5388017}" type="pres">
      <dgm:prSet presAssocID="{09C8378D-4A09-4F42-AAC1-069CEC0DF8A6}" presName="sibTrans" presStyleLbl="sibTrans1D1" presStyleIdx="4" presStyleCnt="5"/>
      <dgm:spPr/>
    </dgm:pt>
  </dgm:ptLst>
  <dgm:cxnLst>
    <dgm:cxn modelId="{153D1A06-C445-476C-BDFC-ACE1BE8B9AC6}" srcId="{E9EE1C36-7FD3-41CF-844D-BBFA513A179E}" destId="{69E1C44B-6822-496A-AA1C-7E759B8679E1}" srcOrd="1" destOrd="0" parTransId="{5A89AA78-9CCA-41F4-A524-9088AB3D18B5}" sibTransId="{2F29A64D-55B6-431C-B925-DC16A3609354}"/>
    <dgm:cxn modelId="{52EC4011-26DB-4EA3-A00C-DAE5CE3F37EB}" srcId="{E9EE1C36-7FD3-41CF-844D-BBFA513A179E}" destId="{61608AA4-866D-4B5E-817F-CDA9D3EDA474}" srcOrd="2" destOrd="0" parTransId="{D39BBC20-8CA5-42C3-BC05-20880D55037E}" sibTransId="{50EE6F08-6486-4FD1-9CA2-3D7668FC1C61}"/>
    <dgm:cxn modelId="{F995EE37-4079-4492-822A-92BB556A4D6F}" type="presOf" srcId="{09C8378D-4A09-4F42-AAC1-069CEC0DF8A6}" destId="{0EAC9427-D926-4796-B4A1-668EE5388017}" srcOrd="0" destOrd="0" presId="urn:microsoft.com/office/officeart/2005/8/layout/cycle6"/>
    <dgm:cxn modelId="{4C677340-23AF-46ED-95D1-D3D23A19B457}" type="presOf" srcId="{21E71F10-769C-436D-B846-4C86BB0CDBA2}" destId="{7D0B7CA7-A7E3-4C79-AA5F-D8AD732A5A9D}" srcOrd="0" destOrd="0" presId="urn:microsoft.com/office/officeart/2005/8/layout/cycle6"/>
    <dgm:cxn modelId="{0FE1625E-80CC-4BD1-859B-9E169A4AF98E}" type="presOf" srcId="{7EFECC52-B978-488C-9E89-92741CD23A4A}" destId="{7C8B1B27-61D3-4096-A51F-BCD6A1BBE006}" srcOrd="0" destOrd="0" presId="urn:microsoft.com/office/officeart/2005/8/layout/cycle6"/>
    <dgm:cxn modelId="{1C79D560-6B60-4CAB-BDA1-3B9964B9C8EA}" type="presOf" srcId="{849E8461-111C-4C74-8321-7F7198E12AB1}" destId="{E21C9779-4D75-44CB-A74B-315594D58998}" srcOrd="0" destOrd="0" presId="urn:microsoft.com/office/officeart/2005/8/layout/cycle6"/>
    <dgm:cxn modelId="{04B5F74A-DABB-4EF6-B1C1-C09B03F2D0BA}" type="presOf" srcId="{50EE6F08-6486-4FD1-9CA2-3D7668FC1C61}" destId="{860FBF5B-DEE5-4377-AE8C-1B0B7E427AE4}" srcOrd="0" destOrd="0" presId="urn:microsoft.com/office/officeart/2005/8/layout/cycle6"/>
    <dgm:cxn modelId="{061B5C7B-14DD-487A-8413-013CCD07A2E8}" type="presOf" srcId="{2F29A64D-55B6-431C-B925-DC16A3609354}" destId="{97AB711B-3637-44EE-AAA8-2C703BF38CE4}" srcOrd="0" destOrd="0" presId="urn:microsoft.com/office/officeart/2005/8/layout/cycle6"/>
    <dgm:cxn modelId="{B1457586-7E73-4488-8A6A-DDC38B6AC198}" type="presOf" srcId="{E9EE1C36-7FD3-41CF-844D-BBFA513A179E}" destId="{9AFFA8A1-7C4B-4830-999F-EF8E43245070}" srcOrd="0" destOrd="0" presId="urn:microsoft.com/office/officeart/2005/8/layout/cycle6"/>
    <dgm:cxn modelId="{FE9BB390-9E25-4087-995E-F28A3A8362A2}" srcId="{E9EE1C36-7FD3-41CF-844D-BBFA513A179E}" destId="{0FF1F4A4-6D81-4E70-B92D-912FD0AC4A14}" srcOrd="3" destOrd="0" parTransId="{9DAA345F-B09C-4B84-B756-F1C216EADB3F}" sibTransId="{C812501D-FD85-46A9-8263-D5943B0A84BD}"/>
    <dgm:cxn modelId="{5C9993A5-8CA3-4F4A-A7F9-2F5767A9CAAE}" srcId="{E9EE1C36-7FD3-41CF-844D-BBFA513A179E}" destId="{7EFECC52-B978-488C-9E89-92741CD23A4A}" srcOrd="0" destOrd="0" parTransId="{FDC4497C-9C89-4E6B-95D6-DBBDC7BCB56D}" sibTransId="{21E71F10-769C-436D-B846-4C86BB0CDBA2}"/>
    <dgm:cxn modelId="{AF88A3A6-099E-4121-95BC-C09FA8BCB4CE}" type="presOf" srcId="{C812501D-FD85-46A9-8263-D5943B0A84BD}" destId="{29766DDA-61BE-4929-8E17-973B8E574BFC}" srcOrd="0" destOrd="0" presId="urn:microsoft.com/office/officeart/2005/8/layout/cycle6"/>
    <dgm:cxn modelId="{D0E064AE-73C4-4B7F-8E05-C5938F342A63}" type="presOf" srcId="{0FF1F4A4-6D81-4E70-B92D-912FD0AC4A14}" destId="{7675A922-AADC-4504-AB59-FC2C20520D29}" srcOrd="0" destOrd="0" presId="urn:microsoft.com/office/officeart/2005/8/layout/cycle6"/>
    <dgm:cxn modelId="{9F2942CF-32ED-4054-AAC3-A553CFDF4DD5}" type="presOf" srcId="{69E1C44B-6822-496A-AA1C-7E759B8679E1}" destId="{D316DDC2-1BEA-43E5-9A9B-4F03407378B9}" srcOrd="0" destOrd="0" presId="urn:microsoft.com/office/officeart/2005/8/layout/cycle6"/>
    <dgm:cxn modelId="{3FA58DD0-FCBC-49FB-964E-96FA3F82A5B1}" srcId="{E9EE1C36-7FD3-41CF-844D-BBFA513A179E}" destId="{849E8461-111C-4C74-8321-7F7198E12AB1}" srcOrd="4" destOrd="0" parTransId="{84CEEFF8-4686-46D2-8292-50A56EDAD041}" sibTransId="{09C8378D-4A09-4F42-AAC1-069CEC0DF8A6}"/>
    <dgm:cxn modelId="{F80AAAE5-D1E0-4AEB-96B2-34528728F951}" type="presOf" srcId="{61608AA4-866D-4B5E-817F-CDA9D3EDA474}" destId="{5F428361-0BC7-4011-AAE6-89A61138F9CB}" srcOrd="0" destOrd="0" presId="urn:microsoft.com/office/officeart/2005/8/layout/cycle6"/>
    <dgm:cxn modelId="{5157424A-C16C-4DA6-9080-7EE4107661D0}" type="presParOf" srcId="{9AFFA8A1-7C4B-4830-999F-EF8E43245070}" destId="{7C8B1B27-61D3-4096-A51F-BCD6A1BBE006}" srcOrd="0" destOrd="0" presId="urn:microsoft.com/office/officeart/2005/8/layout/cycle6"/>
    <dgm:cxn modelId="{6780C0A5-0078-4888-A5F2-73E007DD286D}" type="presParOf" srcId="{9AFFA8A1-7C4B-4830-999F-EF8E43245070}" destId="{690931E7-73CB-43BE-AE09-B57C588BD1CB}" srcOrd="1" destOrd="0" presId="urn:microsoft.com/office/officeart/2005/8/layout/cycle6"/>
    <dgm:cxn modelId="{ABEF8EAE-9E68-4E4F-98C1-952A24A67F20}" type="presParOf" srcId="{9AFFA8A1-7C4B-4830-999F-EF8E43245070}" destId="{7D0B7CA7-A7E3-4C79-AA5F-D8AD732A5A9D}" srcOrd="2" destOrd="0" presId="urn:microsoft.com/office/officeart/2005/8/layout/cycle6"/>
    <dgm:cxn modelId="{E5330DCB-CCBF-4FD3-B43E-4CDE1532A46C}" type="presParOf" srcId="{9AFFA8A1-7C4B-4830-999F-EF8E43245070}" destId="{D316DDC2-1BEA-43E5-9A9B-4F03407378B9}" srcOrd="3" destOrd="0" presId="urn:microsoft.com/office/officeart/2005/8/layout/cycle6"/>
    <dgm:cxn modelId="{E23A048B-9615-4783-B13E-C978CCA3ECB6}" type="presParOf" srcId="{9AFFA8A1-7C4B-4830-999F-EF8E43245070}" destId="{7B2CF14D-6B51-411A-A0C5-718CE579B158}" srcOrd="4" destOrd="0" presId="urn:microsoft.com/office/officeart/2005/8/layout/cycle6"/>
    <dgm:cxn modelId="{EF442732-F2B0-455F-8EAC-6A1F3CD3EEE2}" type="presParOf" srcId="{9AFFA8A1-7C4B-4830-999F-EF8E43245070}" destId="{97AB711B-3637-44EE-AAA8-2C703BF38CE4}" srcOrd="5" destOrd="0" presId="urn:microsoft.com/office/officeart/2005/8/layout/cycle6"/>
    <dgm:cxn modelId="{86E79CC4-9F78-4F3C-BC30-CCBF7C112C88}" type="presParOf" srcId="{9AFFA8A1-7C4B-4830-999F-EF8E43245070}" destId="{5F428361-0BC7-4011-AAE6-89A61138F9CB}" srcOrd="6" destOrd="0" presId="urn:microsoft.com/office/officeart/2005/8/layout/cycle6"/>
    <dgm:cxn modelId="{A56C58BC-0B39-401C-963B-DD0BC3B71FF8}" type="presParOf" srcId="{9AFFA8A1-7C4B-4830-999F-EF8E43245070}" destId="{A16E3F1F-0F9E-4B34-8AAB-9B842BFDE673}" srcOrd="7" destOrd="0" presId="urn:microsoft.com/office/officeart/2005/8/layout/cycle6"/>
    <dgm:cxn modelId="{FF6136AF-323B-4C7C-9FF6-AD9726EBFB5E}" type="presParOf" srcId="{9AFFA8A1-7C4B-4830-999F-EF8E43245070}" destId="{860FBF5B-DEE5-4377-AE8C-1B0B7E427AE4}" srcOrd="8" destOrd="0" presId="urn:microsoft.com/office/officeart/2005/8/layout/cycle6"/>
    <dgm:cxn modelId="{947B3F18-998F-4B52-9269-E78C0324D2F3}" type="presParOf" srcId="{9AFFA8A1-7C4B-4830-999F-EF8E43245070}" destId="{7675A922-AADC-4504-AB59-FC2C20520D29}" srcOrd="9" destOrd="0" presId="urn:microsoft.com/office/officeart/2005/8/layout/cycle6"/>
    <dgm:cxn modelId="{13C589FD-E507-442C-85A2-BFE02C8DC4EB}" type="presParOf" srcId="{9AFFA8A1-7C4B-4830-999F-EF8E43245070}" destId="{07824A2C-13D2-4BE1-8303-81FAC49F03A3}" srcOrd="10" destOrd="0" presId="urn:microsoft.com/office/officeart/2005/8/layout/cycle6"/>
    <dgm:cxn modelId="{3CEBF67E-153A-442E-BC8D-97E04AA13A4A}" type="presParOf" srcId="{9AFFA8A1-7C4B-4830-999F-EF8E43245070}" destId="{29766DDA-61BE-4929-8E17-973B8E574BFC}" srcOrd="11" destOrd="0" presId="urn:microsoft.com/office/officeart/2005/8/layout/cycle6"/>
    <dgm:cxn modelId="{7FE98900-CA37-4A9D-9483-C5924A5C8068}" type="presParOf" srcId="{9AFFA8A1-7C4B-4830-999F-EF8E43245070}" destId="{E21C9779-4D75-44CB-A74B-315594D58998}" srcOrd="12" destOrd="0" presId="urn:microsoft.com/office/officeart/2005/8/layout/cycle6"/>
    <dgm:cxn modelId="{8AD9231C-9199-4EBE-9A53-D1199844E45C}" type="presParOf" srcId="{9AFFA8A1-7C4B-4830-999F-EF8E43245070}" destId="{EFBD6A87-62AA-46E2-A037-DFF8C8E7F7A6}" srcOrd="13" destOrd="0" presId="urn:microsoft.com/office/officeart/2005/8/layout/cycle6"/>
    <dgm:cxn modelId="{5BCE5EB4-1523-4C9A-A1D2-B07676B39D73}" type="presParOf" srcId="{9AFFA8A1-7C4B-4830-999F-EF8E43245070}" destId="{0EAC9427-D926-4796-B4A1-668EE5388017}"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D64A782-9B80-4676-9D7A-4617E82520EF}"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s-MX"/>
        </a:p>
      </dgm:t>
    </dgm:pt>
    <dgm:pt modelId="{E0013719-03F2-46E6-8914-4FC2483AD78F}">
      <dgm:prSet custT="1">
        <dgm:style>
          <a:lnRef idx="1">
            <a:schemeClr val="accent6"/>
          </a:lnRef>
          <a:fillRef idx="2">
            <a:schemeClr val="accent6"/>
          </a:fillRef>
          <a:effectRef idx="1">
            <a:schemeClr val="accent6"/>
          </a:effectRef>
          <a:fontRef idx="minor">
            <a:schemeClr val="dk1"/>
          </a:fontRef>
        </dgm:style>
      </dgm:prSet>
      <dgm:spPr/>
      <dgm:t>
        <a:bodyPr/>
        <a:lstStyle/>
        <a:p>
          <a:pPr algn="just"/>
          <a:r>
            <a:rPr lang="es-MX" sz="1600" b="1" dirty="0">
              <a:solidFill>
                <a:schemeClr val="tx1"/>
              </a:solidFill>
              <a:latin typeface="Arial" panose="020B0604020202020204" pitchFamily="34" charset="0"/>
              <a:cs typeface="Arial" panose="020B0604020202020204" pitchFamily="34" charset="0"/>
            </a:rPr>
            <a:t>Voto válido</a:t>
          </a:r>
          <a:r>
            <a:rPr lang="es-MX" sz="1600" dirty="0">
              <a:solidFill>
                <a:schemeClr val="tx1"/>
              </a:solidFill>
              <a:latin typeface="Arial" panose="020B0604020202020204" pitchFamily="34" charset="0"/>
              <a:cs typeface="Arial" panose="020B0604020202020204" pitchFamily="34" charset="0"/>
            </a:rPr>
            <a:t>: Se contará por la marca que haga el elector en un solo cuadro en el que se contenga el emblema de un Partido Político o candidato independiente.</a:t>
          </a:r>
        </a:p>
      </dgm:t>
    </dgm:pt>
    <dgm:pt modelId="{576AF05E-724E-4886-8FE9-16973437B5B3}" type="parTrans" cxnId="{218A211D-8874-4207-A436-ED5A328DF408}">
      <dgm:prSet/>
      <dgm:spPr/>
      <dgm:t>
        <a:bodyPr/>
        <a:lstStyle/>
        <a:p>
          <a:endParaRPr lang="es-MX" sz="1600">
            <a:latin typeface="Arial" panose="020B0604020202020204" pitchFamily="34" charset="0"/>
            <a:cs typeface="Arial" panose="020B0604020202020204" pitchFamily="34" charset="0"/>
          </a:endParaRPr>
        </a:p>
      </dgm:t>
    </dgm:pt>
    <dgm:pt modelId="{591479BD-3500-4117-A0CA-1FA58A7AC1A2}" type="sibTrans" cxnId="{218A211D-8874-4207-A436-ED5A328DF408}">
      <dgm:prSet custT="1"/>
      <dgm:spPr/>
      <dgm:t>
        <a:bodyPr/>
        <a:lstStyle/>
        <a:p>
          <a:endParaRPr lang="es-MX" sz="1600">
            <a:latin typeface="Arial" panose="020B0604020202020204" pitchFamily="34" charset="0"/>
            <a:cs typeface="Arial" panose="020B0604020202020204" pitchFamily="34" charset="0"/>
          </a:endParaRPr>
        </a:p>
      </dgm:t>
    </dgm:pt>
    <dgm:pt modelId="{423E0487-5AAF-4008-B7CA-77DDF2ED5B12}">
      <dgm:prSet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a:solidFill>
                <a:schemeClr val="tx1"/>
              </a:solidFill>
              <a:latin typeface="Arial" panose="020B0604020202020204" pitchFamily="34" charset="0"/>
              <a:cs typeface="Arial" panose="020B0604020202020204" pitchFamily="34" charset="0"/>
            </a:rPr>
            <a:t>Voto nulo</a:t>
          </a:r>
          <a:r>
            <a:rPr lang="es-MX" sz="1600" b="0" dirty="0">
              <a:solidFill>
                <a:schemeClr val="tx1"/>
              </a:solidFill>
              <a:latin typeface="Arial" panose="020B0604020202020204" pitchFamily="34" charset="0"/>
              <a:cs typeface="Arial" panose="020B0604020202020204" pitchFamily="34" charset="0"/>
            </a:rPr>
            <a:t>: Se contará como nulo cualquier voto emitido en forma distinta a la indicada en la fracción anterior. </a:t>
          </a:r>
        </a:p>
      </dgm:t>
    </dgm:pt>
    <dgm:pt modelId="{9BCD99F6-D1CF-4A28-82EB-864164B73D78}" type="parTrans" cxnId="{69D269FF-B477-4289-A9D0-D913D7B13152}">
      <dgm:prSet/>
      <dgm:spPr/>
      <dgm:t>
        <a:bodyPr/>
        <a:lstStyle/>
        <a:p>
          <a:endParaRPr lang="es-MX" sz="1600">
            <a:latin typeface="Arial" panose="020B0604020202020204" pitchFamily="34" charset="0"/>
            <a:cs typeface="Arial" panose="020B0604020202020204" pitchFamily="34" charset="0"/>
          </a:endParaRPr>
        </a:p>
      </dgm:t>
    </dgm:pt>
    <dgm:pt modelId="{9BBDBC7D-4A4E-497E-86CE-72D5CECACBE3}" type="sibTrans" cxnId="{69D269FF-B477-4289-A9D0-D913D7B13152}">
      <dgm:prSet/>
      <dgm:spPr/>
      <dgm:t>
        <a:bodyPr/>
        <a:lstStyle/>
        <a:p>
          <a:endParaRPr lang="es-MX" sz="1600">
            <a:latin typeface="Arial" panose="020B0604020202020204" pitchFamily="34" charset="0"/>
            <a:cs typeface="Arial" panose="020B0604020202020204" pitchFamily="34" charset="0"/>
          </a:endParaRPr>
        </a:p>
      </dgm:t>
    </dgm:pt>
    <dgm:pt modelId="{2BD3F0B1-DD62-463F-873F-876531FD7BD6}" type="pres">
      <dgm:prSet presAssocID="{9D64A782-9B80-4676-9D7A-4617E82520EF}" presName="outerComposite" presStyleCnt="0">
        <dgm:presLayoutVars>
          <dgm:chMax val="5"/>
          <dgm:dir/>
          <dgm:resizeHandles val="exact"/>
        </dgm:presLayoutVars>
      </dgm:prSet>
      <dgm:spPr/>
    </dgm:pt>
    <dgm:pt modelId="{51A4C87B-111E-4F53-93FB-3C584D91ECB8}" type="pres">
      <dgm:prSet presAssocID="{9D64A782-9B80-4676-9D7A-4617E82520EF}" presName="dummyMaxCanvas" presStyleCnt="0">
        <dgm:presLayoutVars/>
      </dgm:prSet>
      <dgm:spPr/>
    </dgm:pt>
    <dgm:pt modelId="{E03470B7-C275-4CC3-AFFD-20738C9999FF}" type="pres">
      <dgm:prSet presAssocID="{9D64A782-9B80-4676-9D7A-4617E82520EF}" presName="TwoNodes_1" presStyleLbl="node1" presStyleIdx="0" presStyleCnt="2">
        <dgm:presLayoutVars>
          <dgm:bulletEnabled val="1"/>
        </dgm:presLayoutVars>
      </dgm:prSet>
      <dgm:spPr/>
    </dgm:pt>
    <dgm:pt modelId="{3E39CE60-FB4A-4DE8-861B-84E69CF954AC}" type="pres">
      <dgm:prSet presAssocID="{9D64A782-9B80-4676-9D7A-4617E82520EF}" presName="TwoNodes_2" presStyleLbl="node1" presStyleIdx="1" presStyleCnt="2">
        <dgm:presLayoutVars>
          <dgm:bulletEnabled val="1"/>
        </dgm:presLayoutVars>
      </dgm:prSet>
      <dgm:spPr/>
    </dgm:pt>
    <dgm:pt modelId="{0023CCE8-5BD8-4332-AB3C-F7799565F114}" type="pres">
      <dgm:prSet presAssocID="{9D64A782-9B80-4676-9D7A-4617E82520EF}" presName="TwoConn_1-2" presStyleLbl="fgAccFollowNode1" presStyleIdx="0" presStyleCnt="1">
        <dgm:presLayoutVars>
          <dgm:bulletEnabled val="1"/>
        </dgm:presLayoutVars>
      </dgm:prSet>
      <dgm:spPr/>
    </dgm:pt>
    <dgm:pt modelId="{50DEF107-C575-4373-9225-A8C1A461A827}" type="pres">
      <dgm:prSet presAssocID="{9D64A782-9B80-4676-9D7A-4617E82520EF}" presName="TwoNodes_1_text" presStyleLbl="node1" presStyleIdx="1" presStyleCnt="2">
        <dgm:presLayoutVars>
          <dgm:bulletEnabled val="1"/>
        </dgm:presLayoutVars>
      </dgm:prSet>
      <dgm:spPr/>
    </dgm:pt>
    <dgm:pt modelId="{E8710669-633C-4790-B48B-AE7D2787CB3F}" type="pres">
      <dgm:prSet presAssocID="{9D64A782-9B80-4676-9D7A-4617E82520EF}" presName="TwoNodes_2_text" presStyleLbl="node1" presStyleIdx="1" presStyleCnt="2">
        <dgm:presLayoutVars>
          <dgm:bulletEnabled val="1"/>
        </dgm:presLayoutVars>
      </dgm:prSet>
      <dgm:spPr/>
    </dgm:pt>
  </dgm:ptLst>
  <dgm:cxnLst>
    <dgm:cxn modelId="{46124914-4534-4F1D-9E90-23AD9EDCBA8F}" type="presOf" srcId="{9D64A782-9B80-4676-9D7A-4617E82520EF}" destId="{2BD3F0B1-DD62-463F-873F-876531FD7BD6}" srcOrd="0" destOrd="0" presId="urn:microsoft.com/office/officeart/2005/8/layout/vProcess5"/>
    <dgm:cxn modelId="{11B97F18-D70F-464D-B067-ADEE6BAC4040}" type="presOf" srcId="{423E0487-5AAF-4008-B7CA-77DDF2ED5B12}" destId="{3E39CE60-FB4A-4DE8-861B-84E69CF954AC}" srcOrd="0" destOrd="0" presId="urn:microsoft.com/office/officeart/2005/8/layout/vProcess5"/>
    <dgm:cxn modelId="{218A211D-8874-4207-A436-ED5A328DF408}" srcId="{9D64A782-9B80-4676-9D7A-4617E82520EF}" destId="{E0013719-03F2-46E6-8914-4FC2483AD78F}" srcOrd="0" destOrd="0" parTransId="{576AF05E-724E-4886-8FE9-16973437B5B3}" sibTransId="{591479BD-3500-4117-A0CA-1FA58A7AC1A2}"/>
    <dgm:cxn modelId="{1876611E-F0C0-498D-B710-8DCC5242DD55}" type="presOf" srcId="{591479BD-3500-4117-A0CA-1FA58A7AC1A2}" destId="{0023CCE8-5BD8-4332-AB3C-F7799565F114}" srcOrd="0" destOrd="0" presId="urn:microsoft.com/office/officeart/2005/8/layout/vProcess5"/>
    <dgm:cxn modelId="{97B55977-94D4-40E1-AA8F-9195567340D4}" type="presOf" srcId="{E0013719-03F2-46E6-8914-4FC2483AD78F}" destId="{50DEF107-C575-4373-9225-A8C1A461A827}" srcOrd="1" destOrd="0" presId="urn:microsoft.com/office/officeart/2005/8/layout/vProcess5"/>
    <dgm:cxn modelId="{D89140A7-43E4-4179-81C3-FCFB319B0966}" type="presOf" srcId="{E0013719-03F2-46E6-8914-4FC2483AD78F}" destId="{E03470B7-C275-4CC3-AFFD-20738C9999FF}" srcOrd="0" destOrd="0" presId="urn:microsoft.com/office/officeart/2005/8/layout/vProcess5"/>
    <dgm:cxn modelId="{A181A4C6-0367-40F3-BFEA-2F94ECD7D5CB}" type="presOf" srcId="{423E0487-5AAF-4008-B7CA-77DDF2ED5B12}" destId="{E8710669-633C-4790-B48B-AE7D2787CB3F}" srcOrd="1" destOrd="0" presId="urn:microsoft.com/office/officeart/2005/8/layout/vProcess5"/>
    <dgm:cxn modelId="{69D269FF-B477-4289-A9D0-D913D7B13152}" srcId="{9D64A782-9B80-4676-9D7A-4617E82520EF}" destId="{423E0487-5AAF-4008-B7CA-77DDF2ED5B12}" srcOrd="1" destOrd="0" parTransId="{9BCD99F6-D1CF-4A28-82EB-864164B73D78}" sibTransId="{9BBDBC7D-4A4E-497E-86CE-72D5CECACBE3}"/>
    <dgm:cxn modelId="{8DD8E33A-89C6-4B8A-935A-F5F00C881F59}" type="presParOf" srcId="{2BD3F0B1-DD62-463F-873F-876531FD7BD6}" destId="{51A4C87B-111E-4F53-93FB-3C584D91ECB8}" srcOrd="0" destOrd="0" presId="urn:microsoft.com/office/officeart/2005/8/layout/vProcess5"/>
    <dgm:cxn modelId="{6EC60D6B-C3D0-4692-9A8A-3E73AB231422}" type="presParOf" srcId="{2BD3F0B1-DD62-463F-873F-876531FD7BD6}" destId="{E03470B7-C275-4CC3-AFFD-20738C9999FF}" srcOrd="1" destOrd="0" presId="urn:microsoft.com/office/officeart/2005/8/layout/vProcess5"/>
    <dgm:cxn modelId="{38B7CD37-D7FE-436B-87EE-5A0C946F146D}" type="presParOf" srcId="{2BD3F0B1-DD62-463F-873F-876531FD7BD6}" destId="{3E39CE60-FB4A-4DE8-861B-84E69CF954AC}" srcOrd="2" destOrd="0" presId="urn:microsoft.com/office/officeart/2005/8/layout/vProcess5"/>
    <dgm:cxn modelId="{99A588FD-B66C-4B96-98B7-B7B098159D06}" type="presParOf" srcId="{2BD3F0B1-DD62-463F-873F-876531FD7BD6}" destId="{0023CCE8-5BD8-4332-AB3C-F7799565F114}" srcOrd="3" destOrd="0" presId="urn:microsoft.com/office/officeart/2005/8/layout/vProcess5"/>
    <dgm:cxn modelId="{01B2F2A6-8C61-4818-B04C-3C30FA3A01A5}" type="presParOf" srcId="{2BD3F0B1-DD62-463F-873F-876531FD7BD6}" destId="{50DEF107-C575-4373-9225-A8C1A461A827}" srcOrd="4" destOrd="0" presId="urn:microsoft.com/office/officeart/2005/8/layout/vProcess5"/>
    <dgm:cxn modelId="{EE5E0B59-0B94-4BF9-A4A8-40C97E456E16}" type="presParOf" srcId="{2BD3F0B1-DD62-463F-873F-876531FD7BD6}" destId="{E8710669-633C-4790-B48B-AE7D2787CB3F}"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62E15F-3885-433C-A23C-1615D40B1487}" type="doc">
      <dgm:prSet loTypeId="urn:microsoft.com/office/officeart/2005/8/layout/chevron2" loCatId="list" qsTypeId="urn:microsoft.com/office/officeart/2005/8/quickstyle/simple3" qsCatId="simple" csTypeId="urn:microsoft.com/office/officeart/2005/8/colors/colorful4" csCatId="colorful" phldr="1"/>
      <dgm:spPr/>
      <dgm:t>
        <a:bodyPr/>
        <a:lstStyle/>
        <a:p>
          <a:endParaRPr lang="es-ES"/>
        </a:p>
      </dgm:t>
    </dgm:pt>
    <dgm:pt modelId="{6BB2A5A3-D73D-413B-8D16-575417747004}">
      <dgm:prSet phldrT="[Texto]"/>
      <dgm:spPr/>
      <dgm:t>
        <a:bodyPr/>
        <a:lstStyle/>
        <a:p>
          <a:r>
            <a:rPr lang="es-ES" b="1" dirty="0"/>
            <a:t>Recepción de paquetes electorales</a:t>
          </a:r>
        </a:p>
      </dgm:t>
    </dgm:pt>
    <dgm:pt modelId="{DC7D7039-A395-4CD6-92C1-294EC182BC4B}" type="parTrans" cxnId="{D579A187-1787-4967-8645-6F6868BC2492}">
      <dgm:prSet/>
      <dgm:spPr/>
      <dgm:t>
        <a:bodyPr/>
        <a:lstStyle/>
        <a:p>
          <a:endParaRPr lang="es-ES"/>
        </a:p>
      </dgm:t>
    </dgm:pt>
    <dgm:pt modelId="{ECF1C0F5-39DA-410F-8022-B2EEC00FB20E}" type="sibTrans" cxnId="{D579A187-1787-4967-8645-6F6868BC2492}">
      <dgm:prSet/>
      <dgm:spPr/>
      <dgm:t>
        <a:bodyPr/>
        <a:lstStyle/>
        <a:p>
          <a:endParaRPr lang="es-ES"/>
        </a:p>
      </dgm:t>
    </dgm:pt>
    <dgm:pt modelId="{7986E3CE-DA22-4E2B-81A1-9ECE5E035B15}">
      <dgm:prSet phldrT="[Texto]"/>
      <dgm:spPr/>
      <dgm:t>
        <a:bodyPr/>
        <a:lstStyle/>
        <a:p>
          <a:pPr algn="just"/>
          <a:r>
            <a:rPr lang="es-ES" dirty="0">
              <a:latin typeface="Arial" panose="020B0604020202020204" pitchFamily="34" charset="0"/>
              <a:cs typeface="Arial" panose="020B0604020202020204" pitchFamily="34" charset="0"/>
            </a:rPr>
            <a:t>Para efectos de la recepción, depósito y salvaguarda de los paquetes electorales en que se contengan los expedientes de casilla de las elecciones de diputaciones y presidentes municipales y regidurías, concluida la jornada electoral y con el propósito de garantizar una eficiente y correcta recepción de paquetes electorales, se dispondrán los apoyos necesarios conforme al procedimiento establecido en los artículos 383 y 385, así como el anexo 14 RE.</a:t>
          </a:r>
          <a:endParaRPr lang="es-ES" dirty="0"/>
        </a:p>
      </dgm:t>
    </dgm:pt>
    <dgm:pt modelId="{10806B25-2474-45C5-92CB-05562E11089E}" type="parTrans" cxnId="{FF7EF6FC-0B2D-498F-9074-8AA564C3B051}">
      <dgm:prSet/>
      <dgm:spPr/>
      <dgm:t>
        <a:bodyPr/>
        <a:lstStyle/>
        <a:p>
          <a:endParaRPr lang="es-ES"/>
        </a:p>
      </dgm:t>
    </dgm:pt>
    <dgm:pt modelId="{016F584C-357B-4CD8-897C-7CC3150DBE6A}" type="sibTrans" cxnId="{FF7EF6FC-0B2D-498F-9074-8AA564C3B051}">
      <dgm:prSet/>
      <dgm:spPr/>
      <dgm:t>
        <a:bodyPr/>
        <a:lstStyle/>
        <a:p>
          <a:endParaRPr lang="es-ES"/>
        </a:p>
      </dgm:t>
    </dgm:pt>
    <dgm:pt modelId="{207D67AB-656D-4015-9888-EE6826A1DA84}">
      <dgm:prSet phldrT="[Texto]"/>
      <dgm:spPr/>
      <dgm:t>
        <a:bodyPr/>
        <a:lstStyle/>
        <a:p>
          <a:r>
            <a:rPr lang="es-ES" b="1" dirty="0"/>
            <a:t>Capacitación del personal</a:t>
          </a:r>
        </a:p>
      </dgm:t>
    </dgm:pt>
    <dgm:pt modelId="{F3CD841A-2023-4B92-9066-4831C4FF8BA4}" type="parTrans" cxnId="{8690D671-DE1E-410E-A7AC-CABD0D2302EF}">
      <dgm:prSet/>
      <dgm:spPr/>
      <dgm:t>
        <a:bodyPr/>
        <a:lstStyle/>
        <a:p>
          <a:endParaRPr lang="es-ES"/>
        </a:p>
      </dgm:t>
    </dgm:pt>
    <dgm:pt modelId="{D6B65B20-CBBF-41F9-AA2C-4CEFA6348622}" type="sibTrans" cxnId="{8690D671-DE1E-410E-A7AC-CABD0D2302EF}">
      <dgm:prSet/>
      <dgm:spPr/>
      <dgm:t>
        <a:bodyPr/>
        <a:lstStyle/>
        <a:p>
          <a:endParaRPr lang="es-ES"/>
        </a:p>
      </dgm:t>
    </dgm:pt>
    <dgm:pt modelId="{29C16030-1059-4184-9C0F-D09937BEB127}">
      <dgm:prSet phldrT="[Texto]"/>
      <dgm:spPr/>
      <dgm:t>
        <a:bodyPr/>
        <a:lstStyle/>
        <a:p>
          <a:pPr algn="just"/>
          <a:r>
            <a:rPr lang="es-ES" dirty="0">
              <a:latin typeface="Arial" panose="020B0604020202020204" pitchFamily="34" charset="0"/>
              <a:cs typeface="Arial" panose="020B0604020202020204" pitchFamily="34" charset="0"/>
            </a:rPr>
            <a:t>Se deberá poner especial atención en la capacitación del personal autorizado para la recepción de los paquetes electorales, a fin de que extremen cuidados en el llenado de los recibos correspondientes, ya que los resultados de la votación de aquellas casillas cuyos paquetes hayan sido identificados con muestra de alteración, son obligatoriamente objeto de un nuevo escrutinio y cómputo en el CED. </a:t>
          </a:r>
          <a:endParaRPr lang="es-ES" dirty="0"/>
        </a:p>
      </dgm:t>
    </dgm:pt>
    <dgm:pt modelId="{89923D8C-6929-4C06-959E-E38069F3846C}" type="parTrans" cxnId="{240B00FA-A99B-4A41-96B3-8DFCD1215AF3}">
      <dgm:prSet/>
      <dgm:spPr/>
      <dgm:t>
        <a:bodyPr/>
        <a:lstStyle/>
        <a:p>
          <a:endParaRPr lang="es-ES"/>
        </a:p>
      </dgm:t>
    </dgm:pt>
    <dgm:pt modelId="{655C7539-DBCE-4B86-80FF-A42665BB8571}" type="sibTrans" cxnId="{240B00FA-A99B-4A41-96B3-8DFCD1215AF3}">
      <dgm:prSet/>
      <dgm:spPr/>
      <dgm:t>
        <a:bodyPr/>
        <a:lstStyle/>
        <a:p>
          <a:endParaRPr lang="es-ES"/>
        </a:p>
      </dgm:t>
    </dgm:pt>
    <dgm:pt modelId="{77FF120E-629F-44B6-923A-4BB976DF39EA}" type="pres">
      <dgm:prSet presAssocID="{1C62E15F-3885-433C-A23C-1615D40B1487}" presName="linearFlow" presStyleCnt="0">
        <dgm:presLayoutVars>
          <dgm:dir/>
          <dgm:animLvl val="lvl"/>
          <dgm:resizeHandles val="exact"/>
        </dgm:presLayoutVars>
      </dgm:prSet>
      <dgm:spPr/>
    </dgm:pt>
    <dgm:pt modelId="{34044CAA-75FC-40A5-B712-5E382F560D52}" type="pres">
      <dgm:prSet presAssocID="{6BB2A5A3-D73D-413B-8D16-575417747004}" presName="composite" presStyleCnt="0"/>
      <dgm:spPr/>
    </dgm:pt>
    <dgm:pt modelId="{537683CF-DABA-460C-B787-5CD7963082EC}" type="pres">
      <dgm:prSet presAssocID="{6BB2A5A3-D73D-413B-8D16-575417747004}" presName="parentText" presStyleLbl="alignNode1" presStyleIdx="0" presStyleCnt="2">
        <dgm:presLayoutVars>
          <dgm:chMax val="1"/>
          <dgm:bulletEnabled val="1"/>
        </dgm:presLayoutVars>
      </dgm:prSet>
      <dgm:spPr/>
    </dgm:pt>
    <dgm:pt modelId="{16FDBB1E-F320-49C1-8CC0-B2617CCD409C}" type="pres">
      <dgm:prSet presAssocID="{6BB2A5A3-D73D-413B-8D16-575417747004}" presName="descendantText" presStyleLbl="alignAcc1" presStyleIdx="0" presStyleCnt="2">
        <dgm:presLayoutVars>
          <dgm:bulletEnabled val="1"/>
        </dgm:presLayoutVars>
      </dgm:prSet>
      <dgm:spPr/>
    </dgm:pt>
    <dgm:pt modelId="{1B324AAE-4800-4A39-8A68-DE85BF78CDD0}" type="pres">
      <dgm:prSet presAssocID="{ECF1C0F5-39DA-410F-8022-B2EEC00FB20E}" presName="sp" presStyleCnt="0"/>
      <dgm:spPr/>
    </dgm:pt>
    <dgm:pt modelId="{24D031FF-DDE0-4409-9E52-77C09496FD29}" type="pres">
      <dgm:prSet presAssocID="{207D67AB-656D-4015-9888-EE6826A1DA84}" presName="composite" presStyleCnt="0"/>
      <dgm:spPr/>
    </dgm:pt>
    <dgm:pt modelId="{37767DE2-4094-4EC0-B9A9-6D31C802A537}" type="pres">
      <dgm:prSet presAssocID="{207D67AB-656D-4015-9888-EE6826A1DA84}" presName="parentText" presStyleLbl="alignNode1" presStyleIdx="1" presStyleCnt="2">
        <dgm:presLayoutVars>
          <dgm:chMax val="1"/>
          <dgm:bulletEnabled val="1"/>
        </dgm:presLayoutVars>
      </dgm:prSet>
      <dgm:spPr/>
    </dgm:pt>
    <dgm:pt modelId="{38B6233B-240E-449C-A2CF-1EA2A15D0012}" type="pres">
      <dgm:prSet presAssocID="{207D67AB-656D-4015-9888-EE6826A1DA84}" presName="descendantText" presStyleLbl="alignAcc1" presStyleIdx="1" presStyleCnt="2">
        <dgm:presLayoutVars>
          <dgm:bulletEnabled val="1"/>
        </dgm:presLayoutVars>
      </dgm:prSet>
      <dgm:spPr/>
    </dgm:pt>
  </dgm:ptLst>
  <dgm:cxnLst>
    <dgm:cxn modelId="{5D690F1C-5B31-4665-B1AD-247A5C6D5CBC}" type="presOf" srcId="{1C62E15F-3885-433C-A23C-1615D40B1487}" destId="{77FF120E-629F-44B6-923A-4BB976DF39EA}" srcOrd="0" destOrd="0" presId="urn:microsoft.com/office/officeart/2005/8/layout/chevron2"/>
    <dgm:cxn modelId="{6F0E6C1D-B140-4432-B58C-8037894D1C56}" type="presOf" srcId="{29C16030-1059-4184-9C0F-D09937BEB127}" destId="{38B6233B-240E-449C-A2CF-1EA2A15D0012}" srcOrd="0" destOrd="0" presId="urn:microsoft.com/office/officeart/2005/8/layout/chevron2"/>
    <dgm:cxn modelId="{14F46365-48E3-4BA7-83FE-6909CC8E5E41}" type="presOf" srcId="{6BB2A5A3-D73D-413B-8D16-575417747004}" destId="{537683CF-DABA-460C-B787-5CD7963082EC}" srcOrd="0" destOrd="0" presId="urn:microsoft.com/office/officeart/2005/8/layout/chevron2"/>
    <dgm:cxn modelId="{8690D671-DE1E-410E-A7AC-CABD0D2302EF}" srcId="{1C62E15F-3885-433C-A23C-1615D40B1487}" destId="{207D67AB-656D-4015-9888-EE6826A1DA84}" srcOrd="1" destOrd="0" parTransId="{F3CD841A-2023-4B92-9066-4831C4FF8BA4}" sibTransId="{D6B65B20-CBBF-41F9-AA2C-4CEFA6348622}"/>
    <dgm:cxn modelId="{7BAB4E56-6451-45A4-B20D-DAED5E49E612}" type="presOf" srcId="{207D67AB-656D-4015-9888-EE6826A1DA84}" destId="{37767DE2-4094-4EC0-B9A9-6D31C802A537}" srcOrd="0" destOrd="0" presId="urn:microsoft.com/office/officeart/2005/8/layout/chevron2"/>
    <dgm:cxn modelId="{31D2085A-AF36-424B-94E3-555DA18BFD67}" type="presOf" srcId="{7986E3CE-DA22-4E2B-81A1-9ECE5E035B15}" destId="{16FDBB1E-F320-49C1-8CC0-B2617CCD409C}" srcOrd="0" destOrd="0" presId="urn:microsoft.com/office/officeart/2005/8/layout/chevron2"/>
    <dgm:cxn modelId="{D579A187-1787-4967-8645-6F6868BC2492}" srcId="{1C62E15F-3885-433C-A23C-1615D40B1487}" destId="{6BB2A5A3-D73D-413B-8D16-575417747004}" srcOrd="0" destOrd="0" parTransId="{DC7D7039-A395-4CD6-92C1-294EC182BC4B}" sibTransId="{ECF1C0F5-39DA-410F-8022-B2EEC00FB20E}"/>
    <dgm:cxn modelId="{240B00FA-A99B-4A41-96B3-8DFCD1215AF3}" srcId="{207D67AB-656D-4015-9888-EE6826A1DA84}" destId="{29C16030-1059-4184-9C0F-D09937BEB127}" srcOrd="0" destOrd="0" parTransId="{89923D8C-6929-4C06-959E-E38069F3846C}" sibTransId="{655C7539-DBCE-4B86-80FF-A42665BB8571}"/>
    <dgm:cxn modelId="{FF7EF6FC-0B2D-498F-9074-8AA564C3B051}" srcId="{6BB2A5A3-D73D-413B-8D16-575417747004}" destId="{7986E3CE-DA22-4E2B-81A1-9ECE5E035B15}" srcOrd="0" destOrd="0" parTransId="{10806B25-2474-45C5-92CB-05562E11089E}" sibTransId="{016F584C-357B-4CD8-897C-7CC3150DBE6A}"/>
    <dgm:cxn modelId="{AEC0B8F6-DD95-4CF8-8E02-9C09BABDF08D}" type="presParOf" srcId="{77FF120E-629F-44B6-923A-4BB976DF39EA}" destId="{34044CAA-75FC-40A5-B712-5E382F560D52}" srcOrd="0" destOrd="0" presId="urn:microsoft.com/office/officeart/2005/8/layout/chevron2"/>
    <dgm:cxn modelId="{0BB74FFC-E761-470F-9494-884FF1E0DB38}" type="presParOf" srcId="{34044CAA-75FC-40A5-B712-5E382F560D52}" destId="{537683CF-DABA-460C-B787-5CD7963082EC}" srcOrd="0" destOrd="0" presId="urn:microsoft.com/office/officeart/2005/8/layout/chevron2"/>
    <dgm:cxn modelId="{A418D3CC-E9AE-438F-9B21-97902A9BEA81}" type="presParOf" srcId="{34044CAA-75FC-40A5-B712-5E382F560D52}" destId="{16FDBB1E-F320-49C1-8CC0-B2617CCD409C}" srcOrd="1" destOrd="0" presId="urn:microsoft.com/office/officeart/2005/8/layout/chevron2"/>
    <dgm:cxn modelId="{D34C4537-DD9A-459A-B5FD-D7A6EF7E271A}" type="presParOf" srcId="{77FF120E-629F-44B6-923A-4BB976DF39EA}" destId="{1B324AAE-4800-4A39-8A68-DE85BF78CDD0}" srcOrd="1" destOrd="0" presId="urn:microsoft.com/office/officeart/2005/8/layout/chevron2"/>
    <dgm:cxn modelId="{6F0FF210-2ABE-4EA3-89AB-59ABE2E06E75}" type="presParOf" srcId="{77FF120E-629F-44B6-923A-4BB976DF39EA}" destId="{24D031FF-DDE0-4409-9E52-77C09496FD29}" srcOrd="2" destOrd="0" presId="urn:microsoft.com/office/officeart/2005/8/layout/chevron2"/>
    <dgm:cxn modelId="{757BD31B-0DD2-49B2-97FF-5C080C3C30F6}" type="presParOf" srcId="{24D031FF-DDE0-4409-9E52-77C09496FD29}" destId="{37767DE2-4094-4EC0-B9A9-6D31C802A537}" srcOrd="0" destOrd="0" presId="urn:microsoft.com/office/officeart/2005/8/layout/chevron2"/>
    <dgm:cxn modelId="{47B30734-A6D1-4A10-A961-658B8C355A00}" type="presParOf" srcId="{24D031FF-DDE0-4409-9E52-77C09496FD29}" destId="{38B6233B-240E-449C-A2CF-1EA2A15D001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4EDA9D-CA69-46E1-BABD-434E97D98D7A}" type="doc">
      <dgm:prSet loTypeId="urn:microsoft.com/office/officeart/2005/8/layout/hList6" loCatId="list" qsTypeId="urn:microsoft.com/office/officeart/2005/8/quickstyle/simple3" qsCatId="simple" csTypeId="urn:microsoft.com/office/officeart/2005/8/colors/colorful5" csCatId="colorful" phldr="1"/>
      <dgm:spPr/>
      <dgm:t>
        <a:bodyPr/>
        <a:lstStyle/>
        <a:p>
          <a:endParaRPr lang="es-ES"/>
        </a:p>
      </dgm:t>
    </dgm:pt>
    <dgm:pt modelId="{B3F4AD7D-10DB-4FF7-BB62-22AB8A4E8F95}">
      <dgm:prSet phldrT="[Texto]" custT="1"/>
      <dgm:spPr>
        <a:effectLst>
          <a:outerShdw blurRad="50800" dist="38100" dir="13500000" algn="br" rotWithShape="0">
            <a:prstClr val="black">
              <a:alpha val="40000"/>
            </a:prstClr>
          </a:outerShdw>
        </a:effectLst>
      </dgm:spPr>
      <dgm:t>
        <a:bodyPr/>
        <a:lstStyle/>
        <a:p>
          <a:pPr algn="just"/>
          <a:r>
            <a:rPr lang="es-MX" sz="1200" dirty="0">
              <a:latin typeface="Arial" panose="020B0604020202020204" pitchFamily="34" charset="0"/>
              <a:cs typeface="Arial" panose="020B0604020202020204" pitchFamily="34" charset="0"/>
            </a:rPr>
            <a:t>Los CED del IEPCT, previa validación de las y los vocales de las juntas distritales del INE, a más tardar en la segunda semana de mayo, aprobarán mediante acuerdo el modelo operativo de recepción de los paquetes electorales al término de la jornada electoral, así como la designación de un número suficiente de auxiliares de recepción, traslado, generales y de orientación para la implementación del procedimiento; quienes podrán ser personal administrativo del propio órgano. </a:t>
          </a:r>
          <a:endParaRPr lang="es-ES" sz="1200" dirty="0">
            <a:latin typeface="Arial" panose="020B0604020202020204" pitchFamily="34" charset="0"/>
            <a:cs typeface="Arial" panose="020B0604020202020204" pitchFamily="34" charset="0"/>
          </a:endParaRPr>
        </a:p>
      </dgm:t>
    </dgm:pt>
    <dgm:pt modelId="{3D375BC8-A695-437C-B071-ED54D33DA24E}" type="parTrans" cxnId="{B3F7B0B4-EDE3-4F1B-9EC4-C4C7C6BD1C39}">
      <dgm:prSet/>
      <dgm:spPr/>
      <dgm:t>
        <a:bodyPr/>
        <a:lstStyle/>
        <a:p>
          <a:pPr algn="just"/>
          <a:endParaRPr lang="es-ES" sz="1200">
            <a:latin typeface="Arial" panose="020B0604020202020204" pitchFamily="34" charset="0"/>
            <a:cs typeface="Arial" panose="020B0604020202020204" pitchFamily="34" charset="0"/>
          </a:endParaRPr>
        </a:p>
      </dgm:t>
    </dgm:pt>
    <dgm:pt modelId="{CA76C2BE-3A41-41C2-9757-528D99BEF53D}" type="sibTrans" cxnId="{B3F7B0B4-EDE3-4F1B-9EC4-C4C7C6BD1C39}">
      <dgm:prSet/>
      <dgm:spPr/>
      <dgm:t>
        <a:bodyPr/>
        <a:lstStyle/>
        <a:p>
          <a:pPr algn="just"/>
          <a:endParaRPr lang="es-ES" sz="1200">
            <a:latin typeface="Arial" panose="020B0604020202020204" pitchFamily="34" charset="0"/>
            <a:cs typeface="Arial" panose="020B0604020202020204" pitchFamily="34" charset="0"/>
          </a:endParaRPr>
        </a:p>
      </dgm:t>
    </dgm:pt>
    <dgm:pt modelId="{F5C14FE5-F361-45CE-A947-FF4B654DA9F0}">
      <dgm:prSet phldrT="[Texto]" custT="1"/>
      <dgm:spPr>
        <a:effectLst>
          <a:outerShdw blurRad="50800" dist="38100" dir="13500000" algn="br" rotWithShape="0">
            <a:prstClr val="black">
              <a:alpha val="40000"/>
            </a:prstClr>
          </a:outerShdw>
        </a:effectLst>
      </dgm:spPr>
      <dgm:t>
        <a:bodyPr/>
        <a:lstStyle/>
        <a:p>
          <a:pPr algn="just"/>
          <a:r>
            <a:rPr lang="es-ES" sz="1200" dirty="0">
              <a:latin typeface="Arial" panose="020B0604020202020204" pitchFamily="34" charset="0"/>
              <a:cs typeface="Arial" panose="020B0604020202020204" pitchFamily="34" charset="0"/>
            </a:rPr>
            <a:t>Los CED del IEPCT realizarán un análisis del horario de arribo de los paquetes electorales, a efecto de prever los requerimientos materiales y humanos para la logística y determinación del número de puntos de recepción necesarios, conforme a criterios generales para la elaboración del modelo operativo de recepción de los paquetes electorales al término de la jornada electoral </a:t>
          </a:r>
        </a:p>
      </dgm:t>
    </dgm:pt>
    <dgm:pt modelId="{BABAEA53-6E57-4323-BC9C-D0834AD2B15C}" type="parTrans" cxnId="{37557162-17BE-49BC-80FF-1BBD13398A51}">
      <dgm:prSet/>
      <dgm:spPr/>
      <dgm:t>
        <a:bodyPr/>
        <a:lstStyle/>
        <a:p>
          <a:pPr algn="just"/>
          <a:endParaRPr lang="es-ES" sz="1200">
            <a:latin typeface="Arial" panose="020B0604020202020204" pitchFamily="34" charset="0"/>
            <a:cs typeface="Arial" panose="020B0604020202020204" pitchFamily="34" charset="0"/>
          </a:endParaRPr>
        </a:p>
      </dgm:t>
    </dgm:pt>
    <dgm:pt modelId="{12D62F49-7A1F-4D52-AA37-50A4701F8D54}" type="sibTrans" cxnId="{37557162-17BE-49BC-80FF-1BBD13398A51}">
      <dgm:prSet/>
      <dgm:spPr/>
      <dgm:t>
        <a:bodyPr/>
        <a:lstStyle/>
        <a:p>
          <a:pPr algn="just"/>
          <a:endParaRPr lang="es-ES" sz="1200">
            <a:latin typeface="Arial" panose="020B0604020202020204" pitchFamily="34" charset="0"/>
            <a:cs typeface="Arial" panose="020B0604020202020204" pitchFamily="34" charset="0"/>
          </a:endParaRPr>
        </a:p>
      </dgm:t>
    </dgm:pt>
    <dgm:pt modelId="{D4D9D374-CC9A-40C0-8772-5451655A6F56}">
      <dgm:prSet phldrT="[Texto]" custT="1"/>
      <dgm:spPr>
        <a:effectLst>
          <a:outerShdw blurRad="50800" dist="38100" dir="13500000" algn="br" rotWithShape="0">
            <a:prstClr val="black">
              <a:alpha val="40000"/>
            </a:prstClr>
          </a:outerShdw>
        </a:effectLst>
      </dgm:spPr>
      <dgm:t>
        <a:bodyPr/>
        <a:lstStyle/>
        <a:p>
          <a:pPr algn="just"/>
          <a:r>
            <a:rPr lang="es-ES" sz="1200" dirty="0">
              <a:latin typeface="Arial" panose="020B0604020202020204" pitchFamily="34" charset="0"/>
              <a:cs typeface="Arial" panose="020B0604020202020204" pitchFamily="34" charset="0"/>
            </a:rPr>
            <a:t>Por cada 30 paquetes electorales, se instalará una mesa receptora para los paquetes electorales que entreguen por sí mismos las y los presidentes de mesas directivas de casillas, así como para los paquetes considerados en los dispositivos de apoyo (DAT), de conformidad con los acuerdos aprobados para los mecanismos de recolección</a:t>
          </a:r>
        </a:p>
      </dgm:t>
    </dgm:pt>
    <dgm:pt modelId="{D4BA4FCD-3075-4510-BB53-A1A67CDE2229}" type="parTrans" cxnId="{B4CCD4E5-864A-4F7F-95E0-FBA36F5C721D}">
      <dgm:prSet/>
      <dgm:spPr/>
      <dgm:t>
        <a:bodyPr/>
        <a:lstStyle/>
        <a:p>
          <a:pPr algn="just"/>
          <a:endParaRPr lang="es-ES" sz="1200">
            <a:latin typeface="Arial" panose="020B0604020202020204" pitchFamily="34" charset="0"/>
            <a:cs typeface="Arial" panose="020B0604020202020204" pitchFamily="34" charset="0"/>
          </a:endParaRPr>
        </a:p>
      </dgm:t>
    </dgm:pt>
    <dgm:pt modelId="{0FB39DA9-A0EC-450C-B2A8-D8ECCECFB33D}" type="sibTrans" cxnId="{B4CCD4E5-864A-4F7F-95E0-FBA36F5C721D}">
      <dgm:prSet/>
      <dgm:spPr/>
      <dgm:t>
        <a:bodyPr/>
        <a:lstStyle/>
        <a:p>
          <a:pPr algn="just"/>
          <a:endParaRPr lang="es-ES" sz="1200">
            <a:latin typeface="Arial" panose="020B0604020202020204" pitchFamily="34" charset="0"/>
            <a:cs typeface="Arial" panose="020B0604020202020204" pitchFamily="34" charset="0"/>
          </a:endParaRPr>
        </a:p>
      </dgm:t>
    </dgm:pt>
    <dgm:pt modelId="{9629D361-BB6E-42C2-9C72-F4CBB7785B2C}">
      <dgm:prSet custT="1"/>
      <dgm:spPr>
        <a:effectLst>
          <a:outerShdw blurRad="50800" dist="38100" dir="13500000" algn="br" rotWithShape="0">
            <a:prstClr val="black">
              <a:alpha val="40000"/>
            </a:prstClr>
          </a:outerShdw>
        </a:effectLst>
      </dgm:spPr>
      <dgm:t>
        <a:bodyPr/>
        <a:lstStyle/>
        <a:p>
          <a:pPr algn="just"/>
          <a:r>
            <a:rPr lang="es-ES" sz="1200" dirty="0">
              <a:latin typeface="Arial" panose="020B0604020202020204" pitchFamily="34" charset="0"/>
              <a:cs typeface="Arial" panose="020B0604020202020204" pitchFamily="34" charset="0"/>
            </a:rPr>
            <a:t>Cada mesa receptora contará con dos puntos de recepción, cuya conformación se procurará con el siguiente personal:</a:t>
          </a:r>
        </a:p>
        <a:p>
          <a:pPr algn="just"/>
          <a:r>
            <a:rPr lang="es-ES" sz="1200" dirty="0">
              <a:latin typeface="Arial" panose="020B0604020202020204" pitchFamily="34" charset="0"/>
              <a:cs typeface="Arial" panose="020B0604020202020204" pitchFamily="34" charset="0"/>
            </a:rPr>
            <a:t>-2 auxiliares de recepción de paquete</a:t>
          </a:r>
        </a:p>
        <a:p>
          <a:pPr algn="just"/>
          <a:r>
            <a:rPr lang="es-ES" sz="1200" dirty="0">
              <a:latin typeface="Arial" panose="020B0604020202020204" pitchFamily="34" charset="0"/>
              <a:cs typeface="Arial" panose="020B0604020202020204" pitchFamily="34" charset="0"/>
            </a:rPr>
            <a:t>-1 auxiliar de traslado de paquete electoral</a:t>
          </a:r>
        </a:p>
        <a:p>
          <a:pPr algn="just"/>
          <a:r>
            <a:rPr lang="es-ES" sz="1200" dirty="0">
              <a:latin typeface="Arial" panose="020B0604020202020204" pitchFamily="34" charset="0"/>
              <a:cs typeface="Arial" panose="020B0604020202020204" pitchFamily="34" charset="0"/>
            </a:rPr>
            <a:t>-2 auxiliares generales</a:t>
          </a:r>
        </a:p>
      </dgm:t>
    </dgm:pt>
    <dgm:pt modelId="{90050CA9-BC15-4F29-ACEB-59F552D12BF3}" type="parTrans" cxnId="{B0070401-4FCA-4368-9702-D9971FB3834F}">
      <dgm:prSet/>
      <dgm:spPr/>
      <dgm:t>
        <a:bodyPr/>
        <a:lstStyle/>
        <a:p>
          <a:pPr algn="just"/>
          <a:endParaRPr lang="es-ES" sz="1200">
            <a:latin typeface="Arial" panose="020B0604020202020204" pitchFamily="34" charset="0"/>
            <a:cs typeface="Arial" panose="020B0604020202020204" pitchFamily="34" charset="0"/>
          </a:endParaRPr>
        </a:p>
      </dgm:t>
    </dgm:pt>
    <dgm:pt modelId="{F7E9BA4F-5738-442A-845D-9BFB34DEDC05}" type="sibTrans" cxnId="{B0070401-4FCA-4368-9702-D9971FB3834F}">
      <dgm:prSet/>
      <dgm:spPr/>
      <dgm:t>
        <a:bodyPr/>
        <a:lstStyle/>
        <a:p>
          <a:pPr algn="just"/>
          <a:endParaRPr lang="es-ES" sz="1200">
            <a:latin typeface="Arial" panose="020B0604020202020204" pitchFamily="34" charset="0"/>
            <a:cs typeface="Arial" panose="020B0604020202020204" pitchFamily="34" charset="0"/>
          </a:endParaRPr>
        </a:p>
      </dgm:t>
    </dgm:pt>
    <dgm:pt modelId="{6D3D36A7-E879-4D4D-BDD9-9DE0E7BB7869}" type="pres">
      <dgm:prSet presAssocID="{494EDA9D-CA69-46E1-BABD-434E97D98D7A}" presName="Name0" presStyleCnt="0">
        <dgm:presLayoutVars>
          <dgm:dir/>
          <dgm:resizeHandles val="exact"/>
        </dgm:presLayoutVars>
      </dgm:prSet>
      <dgm:spPr/>
    </dgm:pt>
    <dgm:pt modelId="{F8DDE584-A7CA-4518-8203-C2FAD92702FB}" type="pres">
      <dgm:prSet presAssocID="{B3F4AD7D-10DB-4FF7-BB62-22AB8A4E8F95}" presName="node" presStyleLbl="node1" presStyleIdx="0" presStyleCnt="4" custLinFactNeighborX="1569" custLinFactNeighborY="-172">
        <dgm:presLayoutVars>
          <dgm:bulletEnabled val="1"/>
        </dgm:presLayoutVars>
      </dgm:prSet>
      <dgm:spPr/>
    </dgm:pt>
    <dgm:pt modelId="{F4AAA99F-0B08-48E9-A5BC-16CBD79ED136}" type="pres">
      <dgm:prSet presAssocID="{CA76C2BE-3A41-41C2-9757-528D99BEF53D}" presName="sibTrans" presStyleCnt="0"/>
      <dgm:spPr/>
    </dgm:pt>
    <dgm:pt modelId="{CA3815F9-1844-4F3A-B93B-313199108C23}" type="pres">
      <dgm:prSet presAssocID="{F5C14FE5-F361-45CE-A947-FF4B654DA9F0}" presName="node" presStyleLbl="node1" presStyleIdx="1" presStyleCnt="4">
        <dgm:presLayoutVars>
          <dgm:bulletEnabled val="1"/>
        </dgm:presLayoutVars>
      </dgm:prSet>
      <dgm:spPr/>
    </dgm:pt>
    <dgm:pt modelId="{57021837-9FC0-4271-9A9C-DAF0F22BCE13}" type="pres">
      <dgm:prSet presAssocID="{12D62F49-7A1F-4D52-AA37-50A4701F8D54}" presName="sibTrans" presStyleCnt="0"/>
      <dgm:spPr/>
    </dgm:pt>
    <dgm:pt modelId="{1B396C3E-8643-404F-A6AC-C019F3F800E9}" type="pres">
      <dgm:prSet presAssocID="{D4D9D374-CC9A-40C0-8772-5451655A6F56}" presName="node" presStyleLbl="node1" presStyleIdx="2" presStyleCnt="4">
        <dgm:presLayoutVars>
          <dgm:bulletEnabled val="1"/>
        </dgm:presLayoutVars>
      </dgm:prSet>
      <dgm:spPr/>
    </dgm:pt>
    <dgm:pt modelId="{C722EA9F-AC3D-4A06-A274-77F39E1AA3D5}" type="pres">
      <dgm:prSet presAssocID="{0FB39DA9-A0EC-450C-B2A8-D8ECCECFB33D}" presName="sibTrans" presStyleCnt="0"/>
      <dgm:spPr/>
    </dgm:pt>
    <dgm:pt modelId="{714A997B-C166-4805-B126-500776FAE0C7}" type="pres">
      <dgm:prSet presAssocID="{9629D361-BB6E-42C2-9C72-F4CBB7785B2C}" presName="node" presStyleLbl="node1" presStyleIdx="3" presStyleCnt="4">
        <dgm:presLayoutVars>
          <dgm:bulletEnabled val="1"/>
        </dgm:presLayoutVars>
      </dgm:prSet>
      <dgm:spPr/>
    </dgm:pt>
  </dgm:ptLst>
  <dgm:cxnLst>
    <dgm:cxn modelId="{B0070401-4FCA-4368-9702-D9971FB3834F}" srcId="{494EDA9D-CA69-46E1-BABD-434E97D98D7A}" destId="{9629D361-BB6E-42C2-9C72-F4CBB7785B2C}" srcOrd="3" destOrd="0" parTransId="{90050CA9-BC15-4F29-ACEB-59F552D12BF3}" sibTransId="{F7E9BA4F-5738-442A-845D-9BFB34DEDC05}"/>
    <dgm:cxn modelId="{37557162-17BE-49BC-80FF-1BBD13398A51}" srcId="{494EDA9D-CA69-46E1-BABD-434E97D98D7A}" destId="{F5C14FE5-F361-45CE-A947-FF4B654DA9F0}" srcOrd="1" destOrd="0" parTransId="{BABAEA53-6E57-4323-BC9C-D0834AD2B15C}" sibTransId="{12D62F49-7A1F-4D52-AA37-50A4701F8D54}"/>
    <dgm:cxn modelId="{99DC6B7B-CF1B-44D6-901F-3FDF482546A6}" type="presOf" srcId="{B3F4AD7D-10DB-4FF7-BB62-22AB8A4E8F95}" destId="{F8DDE584-A7CA-4518-8203-C2FAD92702FB}" srcOrd="0" destOrd="0" presId="urn:microsoft.com/office/officeart/2005/8/layout/hList6"/>
    <dgm:cxn modelId="{B3F7B0B4-EDE3-4F1B-9EC4-C4C7C6BD1C39}" srcId="{494EDA9D-CA69-46E1-BABD-434E97D98D7A}" destId="{B3F4AD7D-10DB-4FF7-BB62-22AB8A4E8F95}" srcOrd="0" destOrd="0" parTransId="{3D375BC8-A695-437C-B071-ED54D33DA24E}" sibTransId="{CA76C2BE-3A41-41C2-9757-528D99BEF53D}"/>
    <dgm:cxn modelId="{691D53B9-82D5-45E8-9634-2A50372C50EC}" type="presOf" srcId="{D4D9D374-CC9A-40C0-8772-5451655A6F56}" destId="{1B396C3E-8643-404F-A6AC-C019F3F800E9}" srcOrd="0" destOrd="0" presId="urn:microsoft.com/office/officeart/2005/8/layout/hList6"/>
    <dgm:cxn modelId="{7E1762C4-5CC4-4F72-B24D-FBBD4CB87E10}" type="presOf" srcId="{494EDA9D-CA69-46E1-BABD-434E97D98D7A}" destId="{6D3D36A7-E879-4D4D-BDD9-9DE0E7BB7869}" srcOrd="0" destOrd="0" presId="urn:microsoft.com/office/officeart/2005/8/layout/hList6"/>
    <dgm:cxn modelId="{B4CCD4E5-864A-4F7F-95E0-FBA36F5C721D}" srcId="{494EDA9D-CA69-46E1-BABD-434E97D98D7A}" destId="{D4D9D374-CC9A-40C0-8772-5451655A6F56}" srcOrd="2" destOrd="0" parTransId="{D4BA4FCD-3075-4510-BB53-A1A67CDE2229}" sibTransId="{0FB39DA9-A0EC-450C-B2A8-D8ECCECFB33D}"/>
    <dgm:cxn modelId="{B29DE8EF-1F76-4B0E-A121-4B5E25CC163C}" type="presOf" srcId="{9629D361-BB6E-42C2-9C72-F4CBB7785B2C}" destId="{714A997B-C166-4805-B126-500776FAE0C7}" srcOrd="0" destOrd="0" presId="urn:microsoft.com/office/officeart/2005/8/layout/hList6"/>
    <dgm:cxn modelId="{F20E75F6-5881-4D8A-BC11-5DF7B19E77A7}" type="presOf" srcId="{F5C14FE5-F361-45CE-A947-FF4B654DA9F0}" destId="{CA3815F9-1844-4F3A-B93B-313199108C23}" srcOrd="0" destOrd="0" presId="urn:microsoft.com/office/officeart/2005/8/layout/hList6"/>
    <dgm:cxn modelId="{34D46461-FB38-47A5-9D9F-4FA69E9AE469}" type="presParOf" srcId="{6D3D36A7-E879-4D4D-BDD9-9DE0E7BB7869}" destId="{F8DDE584-A7CA-4518-8203-C2FAD92702FB}" srcOrd="0" destOrd="0" presId="urn:microsoft.com/office/officeart/2005/8/layout/hList6"/>
    <dgm:cxn modelId="{CE0A4773-3975-4C01-9EC2-BD611C205F12}" type="presParOf" srcId="{6D3D36A7-E879-4D4D-BDD9-9DE0E7BB7869}" destId="{F4AAA99F-0B08-48E9-A5BC-16CBD79ED136}" srcOrd="1" destOrd="0" presId="urn:microsoft.com/office/officeart/2005/8/layout/hList6"/>
    <dgm:cxn modelId="{02E4BBF0-C42E-43B9-ABC2-268434A429B1}" type="presParOf" srcId="{6D3D36A7-E879-4D4D-BDD9-9DE0E7BB7869}" destId="{CA3815F9-1844-4F3A-B93B-313199108C23}" srcOrd="2" destOrd="0" presId="urn:microsoft.com/office/officeart/2005/8/layout/hList6"/>
    <dgm:cxn modelId="{73B6FBC9-4C6F-45F0-BF79-A941B686B64C}" type="presParOf" srcId="{6D3D36A7-E879-4D4D-BDD9-9DE0E7BB7869}" destId="{57021837-9FC0-4271-9A9C-DAF0F22BCE13}" srcOrd="3" destOrd="0" presId="urn:microsoft.com/office/officeart/2005/8/layout/hList6"/>
    <dgm:cxn modelId="{0113CE29-3A47-49B2-AAD9-30BD0ECBF820}" type="presParOf" srcId="{6D3D36A7-E879-4D4D-BDD9-9DE0E7BB7869}" destId="{1B396C3E-8643-404F-A6AC-C019F3F800E9}" srcOrd="4" destOrd="0" presId="urn:microsoft.com/office/officeart/2005/8/layout/hList6"/>
    <dgm:cxn modelId="{FF472E18-96E9-4300-9EB2-EE19A3256BCB}" type="presParOf" srcId="{6D3D36A7-E879-4D4D-BDD9-9DE0E7BB7869}" destId="{C722EA9F-AC3D-4A06-A274-77F39E1AA3D5}" srcOrd="5" destOrd="0" presId="urn:microsoft.com/office/officeart/2005/8/layout/hList6"/>
    <dgm:cxn modelId="{6F2E44B5-DC56-4C9A-9D01-6CAB860DF9A5}" type="presParOf" srcId="{6D3D36A7-E879-4D4D-BDD9-9DE0E7BB7869}" destId="{714A997B-C166-4805-B126-500776FAE0C7}"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DB6CE6-067B-4B55-A9C2-82085A2FB49A}"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MX"/>
        </a:p>
      </dgm:t>
    </dgm:pt>
    <dgm:pt modelId="{80824A04-E7CA-4DC0-84A8-F32EB23A7E6A}">
      <dgm:prSet phldrT="[Texto]" custT="1"/>
      <dgm:spPr/>
      <dgm:t>
        <a:bodyPr/>
        <a:lstStyle/>
        <a:p>
          <a:r>
            <a:rPr lang="es-MX" sz="1400" b="1" dirty="0">
              <a:latin typeface="Arial" panose="020B0604020202020204" pitchFamily="34" charset="0"/>
              <a:cs typeface="Arial" panose="020B0604020202020204" pitchFamily="34" charset="0"/>
            </a:rPr>
            <a:t>El cómputo distrital de una elección es la suma que realiza el Consejo Electoral Distrital de los resultados anotados en las actas de escrutinio y cómputo de las casillas en un Distrito Electoral.</a:t>
          </a:r>
        </a:p>
      </dgm:t>
    </dgm:pt>
    <dgm:pt modelId="{6A1E9457-6F15-4904-A2A4-92E3A0F43753}" type="parTrans" cxnId="{F27D4732-1F35-4F85-9A6C-731DCF30CF08}">
      <dgm:prSet/>
      <dgm:spPr/>
      <dgm:t>
        <a:bodyPr/>
        <a:lstStyle/>
        <a:p>
          <a:endParaRPr lang="es-MX" sz="1400" b="1">
            <a:solidFill>
              <a:schemeClr val="tx1"/>
            </a:solidFill>
            <a:latin typeface="Arial" panose="020B0604020202020204" pitchFamily="34" charset="0"/>
            <a:cs typeface="Arial" panose="020B0604020202020204" pitchFamily="34" charset="0"/>
          </a:endParaRPr>
        </a:p>
      </dgm:t>
    </dgm:pt>
    <dgm:pt modelId="{79A13570-4A7F-41C4-BB9E-366DE4856CC9}" type="sibTrans" cxnId="{F27D4732-1F35-4F85-9A6C-731DCF30CF08}">
      <dgm:prSet/>
      <dgm:spPr/>
      <dgm:t>
        <a:bodyPr/>
        <a:lstStyle/>
        <a:p>
          <a:endParaRPr lang="es-MX" sz="1400" b="1">
            <a:solidFill>
              <a:schemeClr val="tx1"/>
            </a:solidFill>
            <a:latin typeface="Arial" panose="020B0604020202020204" pitchFamily="34" charset="0"/>
            <a:cs typeface="Arial" panose="020B0604020202020204" pitchFamily="34" charset="0"/>
          </a:endParaRPr>
        </a:p>
      </dgm:t>
    </dgm:pt>
    <dgm:pt modelId="{BD409E64-8A81-4B52-9B2B-2F4B092F311B}">
      <dgm:prSet phldrT="[Texto]" custT="1"/>
      <dgm:spPr/>
      <dgm:t>
        <a:bodyPr/>
        <a:lstStyle/>
        <a:p>
          <a:pPr>
            <a:buFont typeface="+mj-lt"/>
            <a:buNone/>
          </a:pPr>
          <a:r>
            <a:rPr lang="es-MX" sz="1400" b="1" dirty="0">
              <a:latin typeface="Arial" panose="020B0604020202020204" pitchFamily="34" charset="0"/>
              <a:cs typeface="Arial" panose="020B0604020202020204" pitchFamily="34" charset="0"/>
            </a:rPr>
            <a:t>Los Consejos Electorales Distritales celebrarán sesión a partir de las 8:00 horas del miércoles siguiente al día de la jornada electoral para hacer el cómputo de cada una de las elecciones, en el orden siguiente:</a:t>
          </a:r>
        </a:p>
      </dgm:t>
    </dgm:pt>
    <dgm:pt modelId="{74C3778A-99E2-4FC8-93F1-E56206D706E5}" type="parTrans" cxnId="{AB560F7C-FB70-47BA-AA88-CF1FF486C9CA}">
      <dgm:prSet/>
      <dgm:spPr/>
      <dgm:t>
        <a:bodyPr/>
        <a:lstStyle/>
        <a:p>
          <a:endParaRPr lang="es-MX" sz="1400" b="1">
            <a:solidFill>
              <a:schemeClr val="tx1"/>
            </a:solidFill>
            <a:latin typeface="Arial" panose="020B0604020202020204" pitchFamily="34" charset="0"/>
            <a:cs typeface="Arial" panose="020B0604020202020204" pitchFamily="34" charset="0"/>
          </a:endParaRPr>
        </a:p>
      </dgm:t>
    </dgm:pt>
    <dgm:pt modelId="{07D01098-9308-41B4-B568-F95F3FFD36DD}" type="sibTrans" cxnId="{AB560F7C-FB70-47BA-AA88-CF1FF486C9CA}">
      <dgm:prSet/>
      <dgm:spPr/>
      <dgm:t>
        <a:bodyPr/>
        <a:lstStyle/>
        <a:p>
          <a:endParaRPr lang="es-MX" sz="1400" b="1">
            <a:solidFill>
              <a:schemeClr val="tx1"/>
            </a:solidFill>
            <a:latin typeface="Arial" panose="020B0604020202020204" pitchFamily="34" charset="0"/>
            <a:cs typeface="Arial" panose="020B0604020202020204" pitchFamily="34" charset="0"/>
          </a:endParaRPr>
        </a:p>
      </dgm:t>
    </dgm:pt>
    <dgm:pt modelId="{0CA42F99-C212-4356-A512-CB36DD3D14B6}">
      <dgm:prSet phldrT="[Texto]" custT="1"/>
      <dgm:spPr/>
      <dgm:t>
        <a:bodyPr/>
        <a:lstStyle/>
        <a:p>
          <a:pPr>
            <a:buFont typeface="+mj-lt"/>
            <a:buAutoNum type="romanUcPeriod"/>
          </a:pPr>
          <a:r>
            <a:rPr lang="es-MX" sz="1400" b="1" dirty="0">
              <a:latin typeface="Arial" panose="020B0604020202020204" pitchFamily="34" charset="0"/>
              <a:cs typeface="Arial" panose="020B0604020202020204" pitchFamily="34" charset="0"/>
            </a:rPr>
            <a:t>El de la votación de Gobernador del Estado en su caso; y</a:t>
          </a:r>
        </a:p>
        <a:p>
          <a:pPr>
            <a:buFont typeface="+mj-lt"/>
            <a:buAutoNum type="romanUcPeriod"/>
          </a:pPr>
          <a:r>
            <a:rPr lang="es-MX" sz="1400" b="1" dirty="0">
              <a:latin typeface="Arial" panose="020B0604020202020204" pitchFamily="34" charset="0"/>
              <a:cs typeface="Arial" panose="020B0604020202020204" pitchFamily="34" charset="0"/>
            </a:rPr>
            <a:t>El de la votación de Diputados.</a:t>
          </a:r>
        </a:p>
        <a:p>
          <a:pPr>
            <a:buFont typeface="+mj-lt"/>
            <a:buAutoNum type="romanUcPeriod"/>
          </a:pPr>
          <a:r>
            <a:rPr lang="es-MX" sz="1400" b="1" dirty="0">
              <a:latin typeface="Arial" panose="020B0604020202020204" pitchFamily="34" charset="0"/>
              <a:cs typeface="Arial" panose="020B0604020202020204" pitchFamily="34" charset="0"/>
            </a:rPr>
            <a:t>El de la votación de presidentes Municipales y Regidores.</a:t>
          </a:r>
        </a:p>
      </dgm:t>
    </dgm:pt>
    <dgm:pt modelId="{4A1BF534-FFA3-4BB4-9E7F-69F73C138570}" type="parTrans" cxnId="{33F57A1A-B3D1-4C61-9168-99AE9CE88DFF}">
      <dgm:prSet/>
      <dgm:spPr/>
      <dgm:t>
        <a:bodyPr/>
        <a:lstStyle/>
        <a:p>
          <a:endParaRPr lang="es-MX" sz="1400" b="1">
            <a:solidFill>
              <a:schemeClr val="tx1"/>
            </a:solidFill>
            <a:latin typeface="Arial" panose="020B0604020202020204" pitchFamily="34" charset="0"/>
            <a:cs typeface="Arial" panose="020B0604020202020204" pitchFamily="34" charset="0"/>
          </a:endParaRPr>
        </a:p>
      </dgm:t>
    </dgm:pt>
    <dgm:pt modelId="{3CFA07D1-D6BD-4FB4-BAF4-2B90785B6B50}" type="sibTrans" cxnId="{33F57A1A-B3D1-4C61-9168-99AE9CE88DFF}">
      <dgm:prSet/>
      <dgm:spPr/>
      <dgm:t>
        <a:bodyPr/>
        <a:lstStyle/>
        <a:p>
          <a:endParaRPr lang="es-MX" sz="1400" b="1">
            <a:solidFill>
              <a:schemeClr val="tx1"/>
            </a:solidFill>
            <a:latin typeface="Arial" panose="020B0604020202020204" pitchFamily="34" charset="0"/>
            <a:cs typeface="Arial" panose="020B0604020202020204" pitchFamily="34" charset="0"/>
          </a:endParaRPr>
        </a:p>
      </dgm:t>
    </dgm:pt>
    <dgm:pt modelId="{E922BB37-0F38-4BEE-A5F2-BC309D58BA4C}">
      <dgm:prSet custT="1"/>
      <dgm:spPr/>
      <dgm:t>
        <a:bodyPr/>
        <a:lstStyle/>
        <a:p>
          <a:r>
            <a:rPr lang="es-MX" sz="1400" b="1" dirty="0">
              <a:latin typeface="Arial" panose="020B0604020202020204" pitchFamily="34" charset="0"/>
              <a:cs typeface="Arial" panose="020B0604020202020204" pitchFamily="34" charset="0"/>
            </a:rPr>
            <a:t>Cada uno de los cómputos a que se refiere el presente artículo se realizará sucesiva e ininterrumpidamente hasta su conclusión.</a:t>
          </a:r>
        </a:p>
      </dgm:t>
    </dgm:pt>
    <dgm:pt modelId="{65CF2529-602B-43DF-9E0C-9AE2DBDE7DAC}" type="parTrans" cxnId="{D00FB755-F6F5-4251-A6A5-F1FDB3B7A3EB}">
      <dgm:prSet/>
      <dgm:spPr/>
      <dgm:t>
        <a:bodyPr/>
        <a:lstStyle/>
        <a:p>
          <a:endParaRPr lang="es-MX" sz="1400" b="1">
            <a:latin typeface="Arial" panose="020B0604020202020204" pitchFamily="34" charset="0"/>
            <a:cs typeface="Arial" panose="020B0604020202020204" pitchFamily="34" charset="0"/>
          </a:endParaRPr>
        </a:p>
      </dgm:t>
    </dgm:pt>
    <dgm:pt modelId="{8EA3C0AA-2732-4245-98D8-ACAD14331F22}" type="sibTrans" cxnId="{D00FB755-F6F5-4251-A6A5-F1FDB3B7A3EB}">
      <dgm:prSet/>
      <dgm:spPr/>
      <dgm:t>
        <a:bodyPr/>
        <a:lstStyle/>
        <a:p>
          <a:endParaRPr lang="es-MX" sz="1400" b="1">
            <a:latin typeface="Arial" panose="020B0604020202020204" pitchFamily="34" charset="0"/>
            <a:cs typeface="Arial" panose="020B0604020202020204" pitchFamily="34" charset="0"/>
          </a:endParaRPr>
        </a:p>
      </dgm:t>
    </dgm:pt>
    <dgm:pt modelId="{83DE0652-17CD-4C34-8A26-227DAB779B13}" type="pres">
      <dgm:prSet presAssocID="{A2DB6CE6-067B-4B55-A9C2-82085A2FB49A}" presName="Name0" presStyleCnt="0">
        <dgm:presLayoutVars>
          <dgm:chMax val="7"/>
          <dgm:chPref val="7"/>
          <dgm:dir/>
        </dgm:presLayoutVars>
      </dgm:prSet>
      <dgm:spPr/>
    </dgm:pt>
    <dgm:pt modelId="{2B5E7A21-04E4-44D9-822E-912A5BB737B1}" type="pres">
      <dgm:prSet presAssocID="{A2DB6CE6-067B-4B55-A9C2-82085A2FB49A}" presName="Name1" presStyleCnt="0"/>
      <dgm:spPr/>
    </dgm:pt>
    <dgm:pt modelId="{7516E3D4-E15F-45C6-B752-43E79FD1FE61}" type="pres">
      <dgm:prSet presAssocID="{A2DB6CE6-067B-4B55-A9C2-82085A2FB49A}" presName="cycle" presStyleCnt="0"/>
      <dgm:spPr/>
    </dgm:pt>
    <dgm:pt modelId="{828F75BC-5101-4CBB-BB98-611D701C79B0}" type="pres">
      <dgm:prSet presAssocID="{A2DB6CE6-067B-4B55-A9C2-82085A2FB49A}" presName="srcNode" presStyleLbl="node1" presStyleIdx="0" presStyleCnt="4"/>
      <dgm:spPr/>
    </dgm:pt>
    <dgm:pt modelId="{FD27B71C-7B12-4458-80DD-DFB99D8851C2}" type="pres">
      <dgm:prSet presAssocID="{A2DB6CE6-067B-4B55-A9C2-82085A2FB49A}" presName="conn" presStyleLbl="parChTrans1D2" presStyleIdx="0" presStyleCnt="1"/>
      <dgm:spPr/>
    </dgm:pt>
    <dgm:pt modelId="{0FA90389-5D23-4CCD-ABEB-3179BAC2A71D}" type="pres">
      <dgm:prSet presAssocID="{A2DB6CE6-067B-4B55-A9C2-82085A2FB49A}" presName="extraNode" presStyleLbl="node1" presStyleIdx="0" presStyleCnt="4"/>
      <dgm:spPr/>
    </dgm:pt>
    <dgm:pt modelId="{A83ACC52-1757-41D4-9245-E4852286A441}" type="pres">
      <dgm:prSet presAssocID="{A2DB6CE6-067B-4B55-A9C2-82085A2FB49A}" presName="dstNode" presStyleLbl="node1" presStyleIdx="0" presStyleCnt="4"/>
      <dgm:spPr/>
    </dgm:pt>
    <dgm:pt modelId="{0524A18A-073C-44D2-AEC6-EE36322E7C2B}" type="pres">
      <dgm:prSet presAssocID="{80824A04-E7CA-4DC0-84A8-F32EB23A7E6A}" presName="text_1" presStyleLbl="node1" presStyleIdx="0" presStyleCnt="4">
        <dgm:presLayoutVars>
          <dgm:bulletEnabled val="1"/>
        </dgm:presLayoutVars>
      </dgm:prSet>
      <dgm:spPr/>
    </dgm:pt>
    <dgm:pt modelId="{9D9A820F-4BAB-4FE5-B37E-7E7836BE12EE}" type="pres">
      <dgm:prSet presAssocID="{80824A04-E7CA-4DC0-84A8-F32EB23A7E6A}" presName="accent_1" presStyleCnt="0"/>
      <dgm:spPr/>
    </dgm:pt>
    <dgm:pt modelId="{61130B05-D682-465C-AF37-71727A6E0395}" type="pres">
      <dgm:prSet presAssocID="{80824A04-E7CA-4DC0-84A8-F32EB23A7E6A}" presName="accentRepeatNode" presStyleLbl="solidFgAcc1" presStyleIdx="0" presStyleCnt="4"/>
      <dgm:spPr/>
    </dgm:pt>
    <dgm:pt modelId="{F72AB078-6153-45D4-A19E-29E8C5521D0D}" type="pres">
      <dgm:prSet presAssocID="{BD409E64-8A81-4B52-9B2B-2F4B092F311B}" presName="text_2" presStyleLbl="node1" presStyleIdx="1" presStyleCnt="4" custScaleY="125100" custLinFactNeighborX="681" custLinFactNeighborY="9366">
        <dgm:presLayoutVars>
          <dgm:bulletEnabled val="1"/>
        </dgm:presLayoutVars>
      </dgm:prSet>
      <dgm:spPr/>
    </dgm:pt>
    <dgm:pt modelId="{8EDC8A46-5FE7-4EB0-A091-689FD14EA5FF}" type="pres">
      <dgm:prSet presAssocID="{BD409E64-8A81-4B52-9B2B-2F4B092F311B}" presName="accent_2" presStyleCnt="0"/>
      <dgm:spPr/>
    </dgm:pt>
    <dgm:pt modelId="{E58F0B27-1341-4926-9E5E-CF61F903A9DA}" type="pres">
      <dgm:prSet presAssocID="{BD409E64-8A81-4B52-9B2B-2F4B092F311B}" presName="accentRepeatNode" presStyleLbl="solidFgAcc1" presStyleIdx="1" presStyleCnt="4"/>
      <dgm:spPr/>
    </dgm:pt>
    <dgm:pt modelId="{F40831DF-CE1E-4DBC-8CE9-8CF69A49FC42}" type="pres">
      <dgm:prSet presAssocID="{0CA42F99-C212-4356-A512-CB36DD3D14B6}" presName="text_3" presStyleLbl="node1" presStyleIdx="2" presStyleCnt="4" custLinFactNeighborX="334" custLinFactNeighborY="1868">
        <dgm:presLayoutVars>
          <dgm:bulletEnabled val="1"/>
        </dgm:presLayoutVars>
      </dgm:prSet>
      <dgm:spPr/>
    </dgm:pt>
    <dgm:pt modelId="{EE553A85-06E5-48BF-BA7A-F99604D2F816}" type="pres">
      <dgm:prSet presAssocID="{0CA42F99-C212-4356-A512-CB36DD3D14B6}" presName="accent_3" presStyleCnt="0"/>
      <dgm:spPr/>
    </dgm:pt>
    <dgm:pt modelId="{4CA0EE30-700B-4C4C-99ED-AEDF9EAF610B}" type="pres">
      <dgm:prSet presAssocID="{0CA42F99-C212-4356-A512-CB36DD3D14B6}" presName="accentRepeatNode" presStyleLbl="solidFgAcc1" presStyleIdx="2" presStyleCnt="4"/>
      <dgm:spPr/>
    </dgm:pt>
    <dgm:pt modelId="{AED018E3-779E-48FD-BCBE-1F9D3D4D9BC6}" type="pres">
      <dgm:prSet presAssocID="{E922BB37-0F38-4BEE-A5F2-BC309D58BA4C}" presName="text_4" presStyleLbl="node1" presStyleIdx="3" presStyleCnt="4">
        <dgm:presLayoutVars>
          <dgm:bulletEnabled val="1"/>
        </dgm:presLayoutVars>
      </dgm:prSet>
      <dgm:spPr/>
    </dgm:pt>
    <dgm:pt modelId="{0DC021ED-D7C8-4121-A6A7-5CA0F08F4005}" type="pres">
      <dgm:prSet presAssocID="{E922BB37-0F38-4BEE-A5F2-BC309D58BA4C}" presName="accent_4" presStyleCnt="0"/>
      <dgm:spPr/>
    </dgm:pt>
    <dgm:pt modelId="{0FD3FA87-1832-4849-93F8-159DAC99BA85}" type="pres">
      <dgm:prSet presAssocID="{E922BB37-0F38-4BEE-A5F2-BC309D58BA4C}" presName="accentRepeatNode" presStyleLbl="solidFgAcc1" presStyleIdx="3" presStyleCnt="4"/>
      <dgm:spPr/>
    </dgm:pt>
  </dgm:ptLst>
  <dgm:cxnLst>
    <dgm:cxn modelId="{48887F06-CE22-4EA0-8056-512FEF3ECA41}" type="presOf" srcId="{A2DB6CE6-067B-4B55-A9C2-82085A2FB49A}" destId="{83DE0652-17CD-4C34-8A26-227DAB779B13}" srcOrd="0" destOrd="0" presId="urn:microsoft.com/office/officeart/2008/layout/VerticalCurvedList"/>
    <dgm:cxn modelId="{33F57A1A-B3D1-4C61-9168-99AE9CE88DFF}" srcId="{A2DB6CE6-067B-4B55-A9C2-82085A2FB49A}" destId="{0CA42F99-C212-4356-A512-CB36DD3D14B6}" srcOrd="2" destOrd="0" parTransId="{4A1BF534-FFA3-4BB4-9E7F-69F73C138570}" sibTransId="{3CFA07D1-D6BD-4FB4-BAF4-2B90785B6B50}"/>
    <dgm:cxn modelId="{F27D4732-1F35-4F85-9A6C-731DCF30CF08}" srcId="{A2DB6CE6-067B-4B55-A9C2-82085A2FB49A}" destId="{80824A04-E7CA-4DC0-84A8-F32EB23A7E6A}" srcOrd="0" destOrd="0" parTransId="{6A1E9457-6F15-4904-A2A4-92E3A0F43753}" sibTransId="{79A13570-4A7F-41C4-BB9E-366DE4856CC9}"/>
    <dgm:cxn modelId="{330FDC72-17AF-4350-A897-F35EECED2CEE}" type="presOf" srcId="{79A13570-4A7F-41C4-BB9E-366DE4856CC9}" destId="{FD27B71C-7B12-4458-80DD-DFB99D8851C2}" srcOrd="0" destOrd="0" presId="urn:microsoft.com/office/officeart/2008/layout/VerticalCurvedList"/>
    <dgm:cxn modelId="{D00FB755-F6F5-4251-A6A5-F1FDB3B7A3EB}" srcId="{A2DB6CE6-067B-4B55-A9C2-82085A2FB49A}" destId="{E922BB37-0F38-4BEE-A5F2-BC309D58BA4C}" srcOrd="3" destOrd="0" parTransId="{65CF2529-602B-43DF-9E0C-9AE2DBDE7DAC}" sibTransId="{8EA3C0AA-2732-4245-98D8-ACAD14331F22}"/>
    <dgm:cxn modelId="{AB560F7C-FB70-47BA-AA88-CF1FF486C9CA}" srcId="{A2DB6CE6-067B-4B55-A9C2-82085A2FB49A}" destId="{BD409E64-8A81-4B52-9B2B-2F4B092F311B}" srcOrd="1" destOrd="0" parTransId="{74C3778A-99E2-4FC8-93F1-E56206D706E5}" sibTransId="{07D01098-9308-41B4-B568-F95F3FFD36DD}"/>
    <dgm:cxn modelId="{D3C6D685-707B-476E-B525-F473855FE4F9}" type="presOf" srcId="{80824A04-E7CA-4DC0-84A8-F32EB23A7E6A}" destId="{0524A18A-073C-44D2-AEC6-EE36322E7C2B}" srcOrd="0" destOrd="0" presId="urn:microsoft.com/office/officeart/2008/layout/VerticalCurvedList"/>
    <dgm:cxn modelId="{8EFF57B7-0C80-40F1-B5DC-C9EDC04D0B3F}" type="presOf" srcId="{E922BB37-0F38-4BEE-A5F2-BC309D58BA4C}" destId="{AED018E3-779E-48FD-BCBE-1F9D3D4D9BC6}" srcOrd="0" destOrd="0" presId="urn:microsoft.com/office/officeart/2008/layout/VerticalCurvedList"/>
    <dgm:cxn modelId="{7E6907D3-7A3C-482A-9BF5-58DC975FEF2C}" type="presOf" srcId="{0CA42F99-C212-4356-A512-CB36DD3D14B6}" destId="{F40831DF-CE1E-4DBC-8CE9-8CF69A49FC42}" srcOrd="0" destOrd="0" presId="urn:microsoft.com/office/officeart/2008/layout/VerticalCurvedList"/>
    <dgm:cxn modelId="{5D6133DA-50CA-4440-A788-45B42D755D45}" type="presOf" srcId="{BD409E64-8A81-4B52-9B2B-2F4B092F311B}" destId="{F72AB078-6153-45D4-A19E-29E8C5521D0D}" srcOrd="0" destOrd="0" presId="urn:microsoft.com/office/officeart/2008/layout/VerticalCurvedList"/>
    <dgm:cxn modelId="{B55162AE-B171-418F-B137-47687562049B}" type="presParOf" srcId="{83DE0652-17CD-4C34-8A26-227DAB779B13}" destId="{2B5E7A21-04E4-44D9-822E-912A5BB737B1}" srcOrd="0" destOrd="0" presId="urn:microsoft.com/office/officeart/2008/layout/VerticalCurvedList"/>
    <dgm:cxn modelId="{4A3A4F8E-8F86-4FAC-8920-6D6A84DE0702}" type="presParOf" srcId="{2B5E7A21-04E4-44D9-822E-912A5BB737B1}" destId="{7516E3D4-E15F-45C6-B752-43E79FD1FE61}" srcOrd="0" destOrd="0" presId="urn:microsoft.com/office/officeart/2008/layout/VerticalCurvedList"/>
    <dgm:cxn modelId="{A82C2E2D-5DA6-4805-B5D0-0356360DD048}" type="presParOf" srcId="{7516E3D4-E15F-45C6-B752-43E79FD1FE61}" destId="{828F75BC-5101-4CBB-BB98-611D701C79B0}" srcOrd="0" destOrd="0" presId="urn:microsoft.com/office/officeart/2008/layout/VerticalCurvedList"/>
    <dgm:cxn modelId="{23E85B2F-BA39-40CE-A527-2E494FE26300}" type="presParOf" srcId="{7516E3D4-E15F-45C6-B752-43E79FD1FE61}" destId="{FD27B71C-7B12-4458-80DD-DFB99D8851C2}" srcOrd="1" destOrd="0" presId="urn:microsoft.com/office/officeart/2008/layout/VerticalCurvedList"/>
    <dgm:cxn modelId="{6D194D05-73A9-4F20-A129-66D49D24AC2D}" type="presParOf" srcId="{7516E3D4-E15F-45C6-B752-43E79FD1FE61}" destId="{0FA90389-5D23-4CCD-ABEB-3179BAC2A71D}" srcOrd="2" destOrd="0" presId="urn:microsoft.com/office/officeart/2008/layout/VerticalCurvedList"/>
    <dgm:cxn modelId="{DCEA9893-4157-4348-9DDD-12967E4803E0}" type="presParOf" srcId="{7516E3D4-E15F-45C6-B752-43E79FD1FE61}" destId="{A83ACC52-1757-41D4-9245-E4852286A441}" srcOrd="3" destOrd="0" presId="urn:microsoft.com/office/officeart/2008/layout/VerticalCurvedList"/>
    <dgm:cxn modelId="{E8E540E0-A152-49A1-99B6-3C39AA49A57A}" type="presParOf" srcId="{2B5E7A21-04E4-44D9-822E-912A5BB737B1}" destId="{0524A18A-073C-44D2-AEC6-EE36322E7C2B}" srcOrd="1" destOrd="0" presId="urn:microsoft.com/office/officeart/2008/layout/VerticalCurvedList"/>
    <dgm:cxn modelId="{06ABB67A-1B1B-4552-A6FB-79059EF43BF6}" type="presParOf" srcId="{2B5E7A21-04E4-44D9-822E-912A5BB737B1}" destId="{9D9A820F-4BAB-4FE5-B37E-7E7836BE12EE}" srcOrd="2" destOrd="0" presId="urn:microsoft.com/office/officeart/2008/layout/VerticalCurvedList"/>
    <dgm:cxn modelId="{7D6B87BA-00C2-4FDE-B4BA-11572245BA1B}" type="presParOf" srcId="{9D9A820F-4BAB-4FE5-B37E-7E7836BE12EE}" destId="{61130B05-D682-465C-AF37-71727A6E0395}" srcOrd="0" destOrd="0" presId="urn:microsoft.com/office/officeart/2008/layout/VerticalCurvedList"/>
    <dgm:cxn modelId="{270A169E-1C4D-4126-A65B-3DCBAFBBC49B}" type="presParOf" srcId="{2B5E7A21-04E4-44D9-822E-912A5BB737B1}" destId="{F72AB078-6153-45D4-A19E-29E8C5521D0D}" srcOrd="3" destOrd="0" presId="urn:microsoft.com/office/officeart/2008/layout/VerticalCurvedList"/>
    <dgm:cxn modelId="{770AFD7C-19B5-46C7-88FB-A0AD44044F21}" type="presParOf" srcId="{2B5E7A21-04E4-44D9-822E-912A5BB737B1}" destId="{8EDC8A46-5FE7-4EB0-A091-689FD14EA5FF}" srcOrd="4" destOrd="0" presId="urn:microsoft.com/office/officeart/2008/layout/VerticalCurvedList"/>
    <dgm:cxn modelId="{9EDE180D-9225-4214-AA92-60A17DAA0F59}" type="presParOf" srcId="{8EDC8A46-5FE7-4EB0-A091-689FD14EA5FF}" destId="{E58F0B27-1341-4926-9E5E-CF61F903A9DA}" srcOrd="0" destOrd="0" presId="urn:microsoft.com/office/officeart/2008/layout/VerticalCurvedList"/>
    <dgm:cxn modelId="{E84269D1-DEC2-48D9-ADA8-9DEC2CBDF66C}" type="presParOf" srcId="{2B5E7A21-04E4-44D9-822E-912A5BB737B1}" destId="{F40831DF-CE1E-4DBC-8CE9-8CF69A49FC42}" srcOrd="5" destOrd="0" presId="urn:microsoft.com/office/officeart/2008/layout/VerticalCurvedList"/>
    <dgm:cxn modelId="{302125BD-4AB4-4381-BE99-93605C7426C8}" type="presParOf" srcId="{2B5E7A21-04E4-44D9-822E-912A5BB737B1}" destId="{EE553A85-06E5-48BF-BA7A-F99604D2F816}" srcOrd="6" destOrd="0" presId="urn:microsoft.com/office/officeart/2008/layout/VerticalCurvedList"/>
    <dgm:cxn modelId="{FC90C213-8111-435D-B531-3C7F1462086B}" type="presParOf" srcId="{EE553A85-06E5-48BF-BA7A-F99604D2F816}" destId="{4CA0EE30-700B-4C4C-99ED-AEDF9EAF610B}" srcOrd="0" destOrd="0" presId="urn:microsoft.com/office/officeart/2008/layout/VerticalCurvedList"/>
    <dgm:cxn modelId="{896FA69C-243A-4847-B86C-CC1C0AA9FDF5}" type="presParOf" srcId="{2B5E7A21-04E4-44D9-822E-912A5BB737B1}" destId="{AED018E3-779E-48FD-BCBE-1F9D3D4D9BC6}" srcOrd="7" destOrd="0" presId="urn:microsoft.com/office/officeart/2008/layout/VerticalCurvedList"/>
    <dgm:cxn modelId="{823E7D56-D15A-4B14-B36F-3990841AA4EC}" type="presParOf" srcId="{2B5E7A21-04E4-44D9-822E-912A5BB737B1}" destId="{0DC021ED-D7C8-4121-A6A7-5CA0F08F4005}" srcOrd="8" destOrd="0" presId="urn:microsoft.com/office/officeart/2008/layout/VerticalCurvedList"/>
    <dgm:cxn modelId="{BA4DBFEC-4429-4400-94A9-9001F0ECCDA7}" type="presParOf" srcId="{0DC021ED-D7C8-4121-A6A7-5CA0F08F4005}" destId="{0FD3FA87-1832-4849-93F8-159DAC99BA8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1DC3B6-1697-48E6-9F5E-1AD6EA804D5C}"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MX"/>
        </a:p>
      </dgm:t>
    </dgm:pt>
    <dgm:pt modelId="{E05D7C3D-E94A-4065-8C8C-D0944640DBC8}">
      <dgm:prSet phldrT="[Texto]" custT="1"/>
      <dgm:spPr/>
      <dgm:t>
        <a:bodyPr/>
        <a:lstStyle/>
        <a:p>
          <a:r>
            <a:rPr lang="es-MX" sz="1200" b="0" dirty="0">
              <a:latin typeface="Arial" panose="020B0604020202020204" pitchFamily="34" charset="0"/>
              <a:cs typeface="Arial" panose="020B0604020202020204" pitchFamily="34" charset="0"/>
            </a:rPr>
            <a:t> El cómputo Distrital de la votación para Diputados se sujetará al procedimiento siguiente:</a:t>
          </a:r>
        </a:p>
        <a:p>
          <a:r>
            <a:rPr lang="es-MX" sz="1200" b="0" dirty="0">
              <a:latin typeface="Arial" panose="020B0604020202020204" pitchFamily="34" charset="0"/>
              <a:cs typeface="Arial" panose="020B0604020202020204" pitchFamily="34" charset="0"/>
            </a:rPr>
            <a:t>Se harán las operaciones señaladas en las fracciones I, II, III, IV, V y VII del artículo 261. En lo procedente, es aplicable el artículo 262;</a:t>
          </a:r>
        </a:p>
      </dgm:t>
    </dgm:pt>
    <dgm:pt modelId="{0D6D9413-4B18-4865-A8DE-C3BA270AE364}" type="parTrans" cxnId="{C4349CBD-88F5-43BF-A462-ECD3D267274C}">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6A1D23BB-847F-4D27-AB2C-E535A299D551}" type="sibTrans" cxnId="{C4349CBD-88F5-43BF-A462-ECD3D267274C}">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9DCE58CA-DD8C-46B7-904F-FD36ED0A76D0}">
      <dgm:prSet phldrT="[Texto]" custT="1"/>
      <dgm:spPr/>
      <dgm:t>
        <a:bodyPr/>
        <a:lstStyle/>
        <a:p>
          <a:r>
            <a:rPr lang="es-MX" sz="1200" b="0" dirty="0">
              <a:latin typeface="Arial" panose="020B0604020202020204" pitchFamily="34" charset="0"/>
              <a:cs typeface="Arial" panose="020B0604020202020204" pitchFamily="34" charset="0"/>
            </a:rPr>
            <a:t>Se abrirán los paquetes en que se contengan los expedientes de las casillas especiales, para extraer el de la elección de Diputados y se procederá en los términos de las fracciones I, II, III y IV del artículo 261 de esta Ley;</a:t>
          </a:r>
        </a:p>
      </dgm:t>
    </dgm:pt>
    <dgm:pt modelId="{2803A842-2586-4485-B89A-D1F1FB8AC7D2}" type="parTrans" cxnId="{7325AFB4-AD12-4B6D-9432-49DE0EBDDC92}">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4514B3DB-9292-482B-BF0C-D0A3EC529C56}" type="sibTrans" cxnId="{7325AFB4-AD12-4B6D-9432-49DE0EBDDC92}">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EA6B2E66-E110-4AB8-9EFD-53015A4313CE}">
      <dgm:prSet phldrT="[Texto]" custT="1"/>
      <dgm:spPr/>
      <dgm:t>
        <a:bodyPr/>
        <a:lstStyle/>
        <a:p>
          <a:pPr>
            <a:buFont typeface="+mj-lt"/>
            <a:buNone/>
          </a:pPr>
          <a:r>
            <a:rPr lang="es-MX" sz="1200" b="0" dirty="0">
              <a:latin typeface="Arial" panose="020B0604020202020204" pitchFamily="34" charset="0"/>
              <a:cs typeface="Arial" panose="020B0604020202020204" pitchFamily="34" charset="0"/>
            </a:rPr>
            <a:t>El cómputo de la elección de Diputados por el Principio de Representación Proporcional, será el resultado de sumar las cifras obtenidas según las dos fracciones anteriores, y se asentará en el acta correspondiente a la elección de Representación Proporcional</a:t>
          </a:r>
        </a:p>
      </dgm:t>
    </dgm:pt>
    <dgm:pt modelId="{AEBA79C5-E111-45F0-9755-B6EA46D6381B}" type="parTrans" cxnId="{F3D4CE40-DD76-4A7E-9AB5-D3EF51137A62}">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BA8C51B7-0E94-41CC-8D63-D1595B7E3F32}" type="sibTrans" cxnId="{F3D4CE40-DD76-4A7E-9AB5-D3EF51137A62}">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A2BE4018-B7BB-4F50-8C3B-4DDCDC063547}">
      <dgm:prSet custT="1"/>
      <dgm:spPr/>
      <dgm:t>
        <a:bodyPr/>
        <a:lstStyle/>
        <a:p>
          <a:pPr>
            <a:buFont typeface="+mj-lt"/>
            <a:buNone/>
          </a:pPr>
          <a:r>
            <a:rPr lang="es-MX" sz="1200" b="0" dirty="0">
              <a:latin typeface="Arial" panose="020B0604020202020204" pitchFamily="34" charset="0"/>
              <a:cs typeface="Arial" panose="020B0604020202020204" pitchFamily="34" charset="0"/>
            </a:rPr>
            <a:t>Remitir al Consejo cabecera de Circunscripción Plurinominal el acta original, copias certificadas y demás documentos de la elección de Diputados de Representación Proporcional; </a:t>
          </a:r>
        </a:p>
      </dgm:t>
    </dgm:pt>
    <dgm:pt modelId="{483F6FE9-FA87-457A-8250-A7675A7B19C7}" type="parTrans" cxnId="{EB663D25-1DE0-40A0-91E0-F1AE459E5E40}">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7660E3EE-4FBD-480D-969B-1A0A76820834}" type="sibTrans" cxnId="{EB663D25-1DE0-40A0-91E0-F1AE459E5E40}">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F001ADC7-ED49-42CA-825A-7CEAF135575E}">
      <dgm:prSet custT="1"/>
      <dgm:spPr/>
      <dgm:t>
        <a:bodyPr/>
        <a:lstStyle/>
        <a:p>
          <a:pPr>
            <a:buFont typeface="+mj-lt"/>
            <a:buNone/>
          </a:pPr>
          <a:r>
            <a:rPr lang="es-MX" sz="1200" b="0" dirty="0">
              <a:latin typeface="Arial" panose="020B0604020202020204" pitchFamily="34" charset="0"/>
              <a:cs typeface="Arial" panose="020B0604020202020204" pitchFamily="34" charset="0"/>
            </a:rPr>
            <a:t>Se hará constar en el acta circunstanciada de la sesión los resultados de los cómputos, los incidentes que ocurrieran durante la misma y la declaración de validez de la elección y de elegibilidad de los candidatos de la fórmula que hubiese obtenido </a:t>
          </a:r>
          <a:r>
            <a:rPr lang="es-MX" sz="1200" b="0" dirty="0" err="1">
              <a:latin typeface="Arial" panose="020B0604020202020204" pitchFamily="34" charset="0"/>
              <a:cs typeface="Arial" panose="020B0604020202020204" pitchFamily="34" charset="0"/>
            </a:rPr>
            <a:t>Ia</a:t>
          </a:r>
          <a:r>
            <a:rPr lang="es-MX" sz="1200" b="0" dirty="0">
              <a:latin typeface="Arial" panose="020B0604020202020204" pitchFamily="34" charset="0"/>
              <a:cs typeface="Arial" panose="020B0604020202020204" pitchFamily="34" charset="0"/>
            </a:rPr>
            <a:t> mayoría de los votos; y 	</a:t>
          </a:r>
        </a:p>
      </dgm:t>
    </dgm:pt>
    <dgm:pt modelId="{C660D603-570E-4FDB-9016-4AB63AF6C4DE}" type="parTrans" cxnId="{1DAC4025-F304-4045-A560-7A4E7C055932}">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DD96D4C7-264F-4DE1-A67A-EDA9A1FA6226}" type="sibTrans" cxnId="{1DAC4025-F304-4045-A560-7A4E7C055932}">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733DA6FF-09BA-415B-99F6-EB3E8D60DD20}">
      <dgm:prSet custT="1"/>
      <dgm:spPr/>
      <dgm:t>
        <a:bodyPr/>
        <a:lstStyle/>
        <a:p>
          <a:pPr>
            <a:buFont typeface="+mj-lt"/>
            <a:buNone/>
          </a:pPr>
          <a:r>
            <a:rPr lang="es-MX" sz="1200" b="0" dirty="0">
              <a:latin typeface="Arial" panose="020B0604020202020204" pitchFamily="34" charset="0"/>
              <a:cs typeface="Arial" panose="020B0604020202020204" pitchFamily="34" charset="0"/>
            </a:rPr>
            <a:t>Los Presidentes de </a:t>
          </a:r>
          <a:r>
            <a:rPr lang="es-MX" sz="1200" b="0" dirty="0" err="1">
              <a:latin typeface="Arial" panose="020B0604020202020204" pitchFamily="34" charset="0"/>
              <a:cs typeface="Arial" panose="020B0604020202020204" pitchFamily="34" charset="0"/>
            </a:rPr>
            <a:t>Ios</a:t>
          </a:r>
          <a:r>
            <a:rPr lang="es-MX" sz="1200" b="0" dirty="0">
              <a:latin typeface="Arial" panose="020B0604020202020204" pitchFamily="34" charset="0"/>
              <a:cs typeface="Arial" panose="020B0604020202020204" pitchFamily="34" charset="0"/>
            </a:rPr>
            <a:t> Consejos Electorales Distritales fijarán en el exterior de sus locales, al término de la sesión de cómputo los resultados de cada una de las elecciones.</a:t>
          </a:r>
        </a:p>
      </dgm:t>
    </dgm:pt>
    <dgm:pt modelId="{27270D1B-FF85-4202-B3A8-269823A65BD3}" type="parTrans" cxnId="{E96CA08C-DD07-475E-9F8A-8CB50CC86AA2}">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93A2EFD0-488C-497F-AAD0-5818509E245F}" type="sibTrans" cxnId="{E96CA08C-DD07-475E-9F8A-8CB50CC86AA2}">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BAC4872A-AC93-43B9-ACA8-79FC517B80D7}">
      <dgm:prSet custT="1"/>
      <dgm:spPr/>
      <dgm:t>
        <a:bodyPr/>
        <a:lstStyle/>
        <a:p>
          <a:r>
            <a:rPr lang="es-MX" sz="1200" b="0" dirty="0">
              <a:latin typeface="Arial" panose="020B0604020202020204" pitchFamily="34" charset="0"/>
              <a:cs typeface="Arial" panose="020B0604020202020204" pitchFamily="34" charset="0"/>
            </a:rPr>
            <a:t>Concluido el cómputo y emitida la declaración de validez para la elección de Diputados de Mayoría Relativa, el presidente del Consejo Electoral Distrital expedirá la constancia de mayoría y validez a quien hubiese obtenido el triunfo, salvo el caso que los integrantes de la fórmula fueren inelegibles.</a:t>
          </a:r>
        </a:p>
      </dgm:t>
    </dgm:pt>
    <dgm:pt modelId="{6ED36F35-EB44-4B29-8D9C-EE63D421CF90}" type="parTrans" cxnId="{55F94826-7BAB-4867-82EB-035AC116987F}">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A7A9A261-72ED-4818-BBBA-AA0EA7ABD35F}" type="sibTrans" cxnId="{55F94826-7BAB-4867-82EB-035AC116987F}">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BAC68047-FE23-469F-A346-CC32B23ED14E}" type="pres">
      <dgm:prSet presAssocID="{6E1DC3B6-1697-48E6-9F5E-1AD6EA804D5C}" presName="Name0" presStyleCnt="0">
        <dgm:presLayoutVars>
          <dgm:chMax val="7"/>
          <dgm:chPref val="7"/>
          <dgm:dir/>
        </dgm:presLayoutVars>
      </dgm:prSet>
      <dgm:spPr/>
    </dgm:pt>
    <dgm:pt modelId="{D7D7CEA5-5961-44FD-8BBF-80D0BCFB1D5F}" type="pres">
      <dgm:prSet presAssocID="{6E1DC3B6-1697-48E6-9F5E-1AD6EA804D5C}" presName="Name1" presStyleCnt="0"/>
      <dgm:spPr/>
    </dgm:pt>
    <dgm:pt modelId="{AC5FFB57-5A5C-4097-9F99-2D60FF6AE69B}" type="pres">
      <dgm:prSet presAssocID="{6E1DC3B6-1697-48E6-9F5E-1AD6EA804D5C}" presName="cycle" presStyleCnt="0"/>
      <dgm:spPr/>
    </dgm:pt>
    <dgm:pt modelId="{AD1E42F5-5EC1-487A-9DAB-8EB03A5A2809}" type="pres">
      <dgm:prSet presAssocID="{6E1DC3B6-1697-48E6-9F5E-1AD6EA804D5C}" presName="srcNode" presStyleLbl="node1" presStyleIdx="0" presStyleCnt="7"/>
      <dgm:spPr/>
    </dgm:pt>
    <dgm:pt modelId="{7481F089-80F4-4E4E-A11F-5EE2F0610CD7}" type="pres">
      <dgm:prSet presAssocID="{6E1DC3B6-1697-48E6-9F5E-1AD6EA804D5C}" presName="conn" presStyleLbl="parChTrans1D2" presStyleIdx="0" presStyleCnt="1"/>
      <dgm:spPr/>
    </dgm:pt>
    <dgm:pt modelId="{9C9FA3D7-0454-4A8B-813B-CEB83905E546}" type="pres">
      <dgm:prSet presAssocID="{6E1DC3B6-1697-48E6-9F5E-1AD6EA804D5C}" presName="extraNode" presStyleLbl="node1" presStyleIdx="0" presStyleCnt="7"/>
      <dgm:spPr/>
    </dgm:pt>
    <dgm:pt modelId="{0C2FD464-813E-4837-9044-58BA6D4E2B16}" type="pres">
      <dgm:prSet presAssocID="{6E1DC3B6-1697-48E6-9F5E-1AD6EA804D5C}" presName="dstNode" presStyleLbl="node1" presStyleIdx="0" presStyleCnt="7"/>
      <dgm:spPr/>
    </dgm:pt>
    <dgm:pt modelId="{71E48255-6742-47F1-A900-6654DD926332}" type="pres">
      <dgm:prSet presAssocID="{E05D7C3D-E94A-4065-8C8C-D0944640DBC8}" presName="text_1" presStyleLbl="node1" presStyleIdx="0" presStyleCnt="7" custLinFactNeighborY="8339">
        <dgm:presLayoutVars>
          <dgm:bulletEnabled val="1"/>
        </dgm:presLayoutVars>
      </dgm:prSet>
      <dgm:spPr/>
    </dgm:pt>
    <dgm:pt modelId="{9965F864-4AC4-4AA2-B5C4-5FD4A31D65A8}" type="pres">
      <dgm:prSet presAssocID="{E05D7C3D-E94A-4065-8C8C-D0944640DBC8}" presName="accent_1" presStyleCnt="0"/>
      <dgm:spPr/>
    </dgm:pt>
    <dgm:pt modelId="{0F04867A-0149-41F8-831B-F12BFE21FEF5}" type="pres">
      <dgm:prSet presAssocID="{E05D7C3D-E94A-4065-8C8C-D0944640DBC8}" presName="accentRepeatNode" presStyleLbl="solidFgAcc1" presStyleIdx="0" presStyleCnt="7"/>
      <dgm:spPr/>
    </dgm:pt>
    <dgm:pt modelId="{2EBF0A6D-F602-41B6-B988-DCE5C9CA4230}" type="pres">
      <dgm:prSet presAssocID="{9DCE58CA-DD8C-46B7-904F-FD36ED0A76D0}" presName="text_2" presStyleLbl="node1" presStyleIdx="1" presStyleCnt="7" custLinFactNeighborX="305" custLinFactNeighborY="1668">
        <dgm:presLayoutVars>
          <dgm:bulletEnabled val="1"/>
        </dgm:presLayoutVars>
      </dgm:prSet>
      <dgm:spPr/>
    </dgm:pt>
    <dgm:pt modelId="{D81D8392-4624-4B7E-92E6-70100E35BAB2}" type="pres">
      <dgm:prSet presAssocID="{9DCE58CA-DD8C-46B7-904F-FD36ED0A76D0}" presName="accent_2" presStyleCnt="0"/>
      <dgm:spPr/>
    </dgm:pt>
    <dgm:pt modelId="{9AF25609-60B1-4E3E-B53D-A1265798D361}" type="pres">
      <dgm:prSet presAssocID="{9DCE58CA-DD8C-46B7-904F-FD36ED0A76D0}" presName="accentRepeatNode" presStyleLbl="solidFgAcc1" presStyleIdx="1" presStyleCnt="7"/>
      <dgm:spPr/>
    </dgm:pt>
    <dgm:pt modelId="{BD048D12-A460-429E-8E23-992508C77F64}" type="pres">
      <dgm:prSet presAssocID="{EA6B2E66-E110-4AB8-9EFD-53015A4313CE}" presName="text_3" presStyleLbl="node1" presStyleIdx="2" presStyleCnt="7" custScaleX="96934" custLinFactNeighborX="-1032" custLinFactNeighborY="-3335">
        <dgm:presLayoutVars>
          <dgm:bulletEnabled val="1"/>
        </dgm:presLayoutVars>
      </dgm:prSet>
      <dgm:spPr/>
    </dgm:pt>
    <dgm:pt modelId="{8F98A86A-6437-4FBB-8D5C-168F9559CD67}" type="pres">
      <dgm:prSet presAssocID="{EA6B2E66-E110-4AB8-9EFD-53015A4313CE}" presName="accent_3" presStyleCnt="0"/>
      <dgm:spPr/>
    </dgm:pt>
    <dgm:pt modelId="{3B0244C6-602B-4970-9C3E-A7670DB62FE9}" type="pres">
      <dgm:prSet presAssocID="{EA6B2E66-E110-4AB8-9EFD-53015A4313CE}" presName="accentRepeatNode" presStyleLbl="solidFgAcc1" presStyleIdx="2" presStyleCnt="7"/>
      <dgm:spPr/>
    </dgm:pt>
    <dgm:pt modelId="{A7CC790B-41B4-4021-9C8E-55BCD79D0044}" type="pres">
      <dgm:prSet presAssocID="{A2BE4018-B7BB-4F50-8C3B-4DDCDC063547}" presName="text_4" presStyleLbl="node1" presStyleIdx="3" presStyleCnt="7">
        <dgm:presLayoutVars>
          <dgm:bulletEnabled val="1"/>
        </dgm:presLayoutVars>
      </dgm:prSet>
      <dgm:spPr/>
    </dgm:pt>
    <dgm:pt modelId="{29417E7E-5110-42DA-84BA-D84BEF1EE2D0}" type="pres">
      <dgm:prSet presAssocID="{A2BE4018-B7BB-4F50-8C3B-4DDCDC063547}" presName="accent_4" presStyleCnt="0"/>
      <dgm:spPr/>
    </dgm:pt>
    <dgm:pt modelId="{DFDDF34C-BFF3-4044-9A64-254517B4C63A}" type="pres">
      <dgm:prSet presAssocID="{A2BE4018-B7BB-4F50-8C3B-4DDCDC063547}" presName="accentRepeatNode" presStyleLbl="solidFgAcc1" presStyleIdx="3" presStyleCnt="7"/>
      <dgm:spPr/>
    </dgm:pt>
    <dgm:pt modelId="{54141900-06B6-4906-8D7E-0BBB68A803AE}" type="pres">
      <dgm:prSet presAssocID="{F001ADC7-ED49-42CA-825A-7CEAF135575E}" presName="text_5" presStyleLbl="node1" presStyleIdx="4" presStyleCnt="7">
        <dgm:presLayoutVars>
          <dgm:bulletEnabled val="1"/>
        </dgm:presLayoutVars>
      </dgm:prSet>
      <dgm:spPr/>
    </dgm:pt>
    <dgm:pt modelId="{BB1F874B-9D7D-4C7E-921D-1E0DBD14BDA8}" type="pres">
      <dgm:prSet presAssocID="{F001ADC7-ED49-42CA-825A-7CEAF135575E}" presName="accent_5" presStyleCnt="0"/>
      <dgm:spPr/>
    </dgm:pt>
    <dgm:pt modelId="{565B123F-326F-408E-BEE0-4E07FD1C04DD}" type="pres">
      <dgm:prSet presAssocID="{F001ADC7-ED49-42CA-825A-7CEAF135575E}" presName="accentRepeatNode" presStyleLbl="solidFgAcc1" presStyleIdx="4" presStyleCnt="7"/>
      <dgm:spPr/>
    </dgm:pt>
    <dgm:pt modelId="{B8826C0B-DD2A-4AB9-A546-B957467C24C9}" type="pres">
      <dgm:prSet presAssocID="{733DA6FF-09BA-415B-99F6-EB3E8D60DD20}" presName="text_6" presStyleLbl="node1" presStyleIdx="5" presStyleCnt="7">
        <dgm:presLayoutVars>
          <dgm:bulletEnabled val="1"/>
        </dgm:presLayoutVars>
      </dgm:prSet>
      <dgm:spPr/>
    </dgm:pt>
    <dgm:pt modelId="{30D440A4-901B-45B9-97CB-B48CFDC2D994}" type="pres">
      <dgm:prSet presAssocID="{733DA6FF-09BA-415B-99F6-EB3E8D60DD20}" presName="accent_6" presStyleCnt="0"/>
      <dgm:spPr/>
    </dgm:pt>
    <dgm:pt modelId="{458C50D2-21A0-4497-941D-203A076DA5D2}" type="pres">
      <dgm:prSet presAssocID="{733DA6FF-09BA-415B-99F6-EB3E8D60DD20}" presName="accentRepeatNode" presStyleLbl="solidFgAcc1" presStyleIdx="5" presStyleCnt="7"/>
      <dgm:spPr/>
    </dgm:pt>
    <dgm:pt modelId="{47D7A347-827A-418A-BB0A-CE14282C6E06}" type="pres">
      <dgm:prSet presAssocID="{BAC4872A-AC93-43B9-ACA8-79FC517B80D7}" presName="text_7" presStyleLbl="node1" presStyleIdx="6" presStyleCnt="7">
        <dgm:presLayoutVars>
          <dgm:bulletEnabled val="1"/>
        </dgm:presLayoutVars>
      </dgm:prSet>
      <dgm:spPr/>
    </dgm:pt>
    <dgm:pt modelId="{66729DEA-2FAF-4CF9-B0D0-91D674E7C5A4}" type="pres">
      <dgm:prSet presAssocID="{BAC4872A-AC93-43B9-ACA8-79FC517B80D7}" presName="accent_7" presStyleCnt="0"/>
      <dgm:spPr/>
    </dgm:pt>
    <dgm:pt modelId="{244B76A0-67DC-4F93-AAA1-1CDE61357DE5}" type="pres">
      <dgm:prSet presAssocID="{BAC4872A-AC93-43B9-ACA8-79FC517B80D7}" presName="accentRepeatNode" presStyleLbl="solidFgAcc1" presStyleIdx="6" presStyleCnt="7"/>
      <dgm:spPr/>
    </dgm:pt>
  </dgm:ptLst>
  <dgm:cxnLst>
    <dgm:cxn modelId="{EB663D25-1DE0-40A0-91E0-F1AE459E5E40}" srcId="{6E1DC3B6-1697-48E6-9F5E-1AD6EA804D5C}" destId="{A2BE4018-B7BB-4F50-8C3B-4DDCDC063547}" srcOrd="3" destOrd="0" parTransId="{483F6FE9-FA87-457A-8250-A7675A7B19C7}" sibTransId="{7660E3EE-4FBD-480D-969B-1A0A76820834}"/>
    <dgm:cxn modelId="{1DAC4025-F304-4045-A560-7A4E7C055932}" srcId="{6E1DC3B6-1697-48E6-9F5E-1AD6EA804D5C}" destId="{F001ADC7-ED49-42CA-825A-7CEAF135575E}" srcOrd="4" destOrd="0" parTransId="{C660D603-570E-4FDB-9016-4AB63AF6C4DE}" sibTransId="{DD96D4C7-264F-4DE1-A67A-EDA9A1FA6226}"/>
    <dgm:cxn modelId="{55F94826-7BAB-4867-82EB-035AC116987F}" srcId="{6E1DC3B6-1697-48E6-9F5E-1AD6EA804D5C}" destId="{BAC4872A-AC93-43B9-ACA8-79FC517B80D7}" srcOrd="6" destOrd="0" parTransId="{6ED36F35-EB44-4B29-8D9C-EE63D421CF90}" sibTransId="{A7A9A261-72ED-4818-BBBA-AA0EA7ABD35F}"/>
    <dgm:cxn modelId="{F3D4CE40-DD76-4A7E-9AB5-D3EF51137A62}" srcId="{6E1DC3B6-1697-48E6-9F5E-1AD6EA804D5C}" destId="{EA6B2E66-E110-4AB8-9EFD-53015A4313CE}" srcOrd="2" destOrd="0" parTransId="{AEBA79C5-E111-45F0-9755-B6EA46D6381B}" sibTransId="{BA8C51B7-0E94-41CC-8D63-D1595B7E3F32}"/>
    <dgm:cxn modelId="{0CABDC4A-AAFC-4FA9-85FC-66C3AAF2A166}" type="presOf" srcId="{6A1D23BB-847F-4D27-AB2C-E535A299D551}" destId="{7481F089-80F4-4E4E-A11F-5EE2F0610CD7}" srcOrd="0" destOrd="0" presId="urn:microsoft.com/office/officeart/2008/layout/VerticalCurvedList"/>
    <dgm:cxn modelId="{B33AFB6C-7F9A-4142-93BA-8673378790E1}" type="presOf" srcId="{733DA6FF-09BA-415B-99F6-EB3E8D60DD20}" destId="{B8826C0B-DD2A-4AB9-A546-B957467C24C9}" srcOrd="0" destOrd="0" presId="urn:microsoft.com/office/officeart/2008/layout/VerticalCurvedList"/>
    <dgm:cxn modelId="{60FC035A-63E7-4362-B698-A34D41BB353B}" type="presOf" srcId="{9DCE58CA-DD8C-46B7-904F-FD36ED0A76D0}" destId="{2EBF0A6D-F602-41B6-B988-DCE5C9CA4230}" srcOrd="0" destOrd="0" presId="urn:microsoft.com/office/officeart/2008/layout/VerticalCurvedList"/>
    <dgm:cxn modelId="{26AE1780-6038-4522-B472-70B176B2D7A3}" type="presOf" srcId="{F001ADC7-ED49-42CA-825A-7CEAF135575E}" destId="{54141900-06B6-4906-8D7E-0BBB68A803AE}" srcOrd="0" destOrd="0" presId="urn:microsoft.com/office/officeart/2008/layout/VerticalCurvedList"/>
    <dgm:cxn modelId="{E96CA08C-DD07-475E-9F8A-8CB50CC86AA2}" srcId="{6E1DC3B6-1697-48E6-9F5E-1AD6EA804D5C}" destId="{733DA6FF-09BA-415B-99F6-EB3E8D60DD20}" srcOrd="5" destOrd="0" parTransId="{27270D1B-FF85-4202-B3A8-269823A65BD3}" sibTransId="{93A2EFD0-488C-497F-AAD0-5818509E245F}"/>
    <dgm:cxn modelId="{48829E8D-12F9-46DF-A45A-6736707C7016}" type="presOf" srcId="{6E1DC3B6-1697-48E6-9F5E-1AD6EA804D5C}" destId="{BAC68047-FE23-469F-A346-CC32B23ED14E}" srcOrd="0" destOrd="0" presId="urn:microsoft.com/office/officeart/2008/layout/VerticalCurvedList"/>
    <dgm:cxn modelId="{2867AD9E-1B87-4F8B-AC13-F5987A7261AE}" type="presOf" srcId="{A2BE4018-B7BB-4F50-8C3B-4DDCDC063547}" destId="{A7CC790B-41B4-4021-9C8E-55BCD79D0044}" srcOrd="0" destOrd="0" presId="urn:microsoft.com/office/officeart/2008/layout/VerticalCurvedList"/>
    <dgm:cxn modelId="{9154A4AA-C5C7-4E02-A819-2240003FF604}" type="presOf" srcId="{E05D7C3D-E94A-4065-8C8C-D0944640DBC8}" destId="{71E48255-6742-47F1-A900-6654DD926332}" srcOrd="0" destOrd="0" presId="urn:microsoft.com/office/officeart/2008/layout/VerticalCurvedList"/>
    <dgm:cxn modelId="{A06EF0AF-D758-4A34-9798-FEAD75463797}" type="presOf" srcId="{BAC4872A-AC93-43B9-ACA8-79FC517B80D7}" destId="{47D7A347-827A-418A-BB0A-CE14282C6E06}" srcOrd="0" destOrd="0" presId="urn:microsoft.com/office/officeart/2008/layout/VerticalCurvedList"/>
    <dgm:cxn modelId="{7325AFB4-AD12-4B6D-9432-49DE0EBDDC92}" srcId="{6E1DC3B6-1697-48E6-9F5E-1AD6EA804D5C}" destId="{9DCE58CA-DD8C-46B7-904F-FD36ED0A76D0}" srcOrd="1" destOrd="0" parTransId="{2803A842-2586-4485-B89A-D1F1FB8AC7D2}" sibTransId="{4514B3DB-9292-482B-BF0C-D0A3EC529C56}"/>
    <dgm:cxn modelId="{C4349CBD-88F5-43BF-A462-ECD3D267274C}" srcId="{6E1DC3B6-1697-48E6-9F5E-1AD6EA804D5C}" destId="{E05D7C3D-E94A-4065-8C8C-D0944640DBC8}" srcOrd="0" destOrd="0" parTransId="{0D6D9413-4B18-4865-A8DE-C3BA270AE364}" sibTransId="{6A1D23BB-847F-4D27-AB2C-E535A299D551}"/>
    <dgm:cxn modelId="{F098C4C9-59B2-4DCA-8BB8-9AA20D23AC2B}" type="presOf" srcId="{EA6B2E66-E110-4AB8-9EFD-53015A4313CE}" destId="{BD048D12-A460-429E-8E23-992508C77F64}" srcOrd="0" destOrd="0" presId="urn:microsoft.com/office/officeart/2008/layout/VerticalCurvedList"/>
    <dgm:cxn modelId="{70ED9429-8EE3-407B-A1D1-E41C83DCCFB2}" type="presParOf" srcId="{BAC68047-FE23-469F-A346-CC32B23ED14E}" destId="{D7D7CEA5-5961-44FD-8BBF-80D0BCFB1D5F}" srcOrd="0" destOrd="0" presId="urn:microsoft.com/office/officeart/2008/layout/VerticalCurvedList"/>
    <dgm:cxn modelId="{15B7EED1-E735-4D67-BEE1-7940406C96A8}" type="presParOf" srcId="{D7D7CEA5-5961-44FD-8BBF-80D0BCFB1D5F}" destId="{AC5FFB57-5A5C-4097-9F99-2D60FF6AE69B}" srcOrd="0" destOrd="0" presId="urn:microsoft.com/office/officeart/2008/layout/VerticalCurvedList"/>
    <dgm:cxn modelId="{7AA6A4FF-E395-47AA-9FEA-4B1C20AFB02F}" type="presParOf" srcId="{AC5FFB57-5A5C-4097-9F99-2D60FF6AE69B}" destId="{AD1E42F5-5EC1-487A-9DAB-8EB03A5A2809}" srcOrd="0" destOrd="0" presId="urn:microsoft.com/office/officeart/2008/layout/VerticalCurvedList"/>
    <dgm:cxn modelId="{7A9567DF-163A-4780-813C-106E16A90900}" type="presParOf" srcId="{AC5FFB57-5A5C-4097-9F99-2D60FF6AE69B}" destId="{7481F089-80F4-4E4E-A11F-5EE2F0610CD7}" srcOrd="1" destOrd="0" presId="urn:microsoft.com/office/officeart/2008/layout/VerticalCurvedList"/>
    <dgm:cxn modelId="{6BDEAAFD-75D9-4CC7-B978-30E909AA42DD}" type="presParOf" srcId="{AC5FFB57-5A5C-4097-9F99-2D60FF6AE69B}" destId="{9C9FA3D7-0454-4A8B-813B-CEB83905E546}" srcOrd="2" destOrd="0" presId="urn:microsoft.com/office/officeart/2008/layout/VerticalCurvedList"/>
    <dgm:cxn modelId="{4DDFDD25-C2AE-4E8F-8CCF-187DF736DFFB}" type="presParOf" srcId="{AC5FFB57-5A5C-4097-9F99-2D60FF6AE69B}" destId="{0C2FD464-813E-4837-9044-58BA6D4E2B16}" srcOrd="3" destOrd="0" presId="urn:microsoft.com/office/officeart/2008/layout/VerticalCurvedList"/>
    <dgm:cxn modelId="{F1DEBD36-0E4D-46A5-8598-1798AC54036F}" type="presParOf" srcId="{D7D7CEA5-5961-44FD-8BBF-80D0BCFB1D5F}" destId="{71E48255-6742-47F1-A900-6654DD926332}" srcOrd="1" destOrd="0" presId="urn:microsoft.com/office/officeart/2008/layout/VerticalCurvedList"/>
    <dgm:cxn modelId="{2825C1D9-E52A-41C8-A711-94E5DDC7EFD2}" type="presParOf" srcId="{D7D7CEA5-5961-44FD-8BBF-80D0BCFB1D5F}" destId="{9965F864-4AC4-4AA2-B5C4-5FD4A31D65A8}" srcOrd="2" destOrd="0" presId="urn:microsoft.com/office/officeart/2008/layout/VerticalCurvedList"/>
    <dgm:cxn modelId="{DF7BCCDD-CCB4-4174-9F78-42E82BE62C02}" type="presParOf" srcId="{9965F864-4AC4-4AA2-B5C4-5FD4A31D65A8}" destId="{0F04867A-0149-41F8-831B-F12BFE21FEF5}" srcOrd="0" destOrd="0" presId="urn:microsoft.com/office/officeart/2008/layout/VerticalCurvedList"/>
    <dgm:cxn modelId="{7CB115A0-7974-4B03-A2A9-B76B910DB74B}" type="presParOf" srcId="{D7D7CEA5-5961-44FD-8BBF-80D0BCFB1D5F}" destId="{2EBF0A6D-F602-41B6-B988-DCE5C9CA4230}" srcOrd="3" destOrd="0" presId="urn:microsoft.com/office/officeart/2008/layout/VerticalCurvedList"/>
    <dgm:cxn modelId="{4A65135A-9F7E-48EA-958B-992B73039433}" type="presParOf" srcId="{D7D7CEA5-5961-44FD-8BBF-80D0BCFB1D5F}" destId="{D81D8392-4624-4B7E-92E6-70100E35BAB2}" srcOrd="4" destOrd="0" presId="urn:microsoft.com/office/officeart/2008/layout/VerticalCurvedList"/>
    <dgm:cxn modelId="{B0202B87-C994-4BB7-A229-59549AC86F75}" type="presParOf" srcId="{D81D8392-4624-4B7E-92E6-70100E35BAB2}" destId="{9AF25609-60B1-4E3E-B53D-A1265798D361}" srcOrd="0" destOrd="0" presId="urn:microsoft.com/office/officeart/2008/layout/VerticalCurvedList"/>
    <dgm:cxn modelId="{BA402106-033A-4F3C-A6AA-8CA56787465A}" type="presParOf" srcId="{D7D7CEA5-5961-44FD-8BBF-80D0BCFB1D5F}" destId="{BD048D12-A460-429E-8E23-992508C77F64}" srcOrd="5" destOrd="0" presId="urn:microsoft.com/office/officeart/2008/layout/VerticalCurvedList"/>
    <dgm:cxn modelId="{29A89128-83F2-471D-83B0-84CDE73FCBD2}" type="presParOf" srcId="{D7D7CEA5-5961-44FD-8BBF-80D0BCFB1D5F}" destId="{8F98A86A-6437-4FBB-8D5C-168F9559CD67}" srcOrd="6" destOrd="0" presId="urn:microsoft.com/office/officeart/2008/layout/VerticalCurvedList"/>
    <dgm:cxn modelId="{DDE31188-A507-44D9-B943-153E3E77E844}" type="presParOf" srcId="{8F98A86A-6437-4FBB-8D5C-168F9559CD67}" destId="{3B0244C6-602B-4970-9C3E-A7670DB62FE9}" srcOrd="0" destOrd="0" presId="urn:microsoft.com/office/officeart/2008/layout/VerticalCurvedList"/>
    <dgm:cxn modelId="{DED88107-3DF2-4877-AA88-839313CEC5BB}" type="presParOf" srcId="{D7D7CEA5-5961-44FD-8BBF-80D0BCFB1D5F}" destId="{A7CC790B-41B4-4021-9C8E-55BCD79D0044}" srcOrd="7" destOrd="0" presId="urn:microsoft.com/office/officeart/2008/layout/VerticalCurvedList"/>
    <dgm:cxn modelId="{7820BFAA-889D-4CA7-9638-5E2DD4161223}" type="presParOf" srcId="{D7D7CEA5-5961-44FD-8BBF-80D0BCFB1D5F}" destId="{29417E7E-5110-42DA-84BA-D84BEF1EE2D0}" srcOrd="8" destOrd="0" presId="urn:microsoft.com/office/officeart/2008/layout/VerticalCurvedList"/>
    <dgm:cxn modelId="{6636D45B-1C8B-46F0-A796-C37B25C65110}" type="presParOf" srcId="{29417E7E-5110-42DA-84BA-D84BEF1EE2D0}" destId="{DFDDF34C-BFF3-4044-9A64-254517B4C63A}" srcOrd="0" destOrd="0" presId="urn:microsoft.com/office/officeart/2008/layout/VerticalCurvedList"/>
    <dgm:cxn modelId="{40E58886-67C6-44C6-BF3A-AFB7EAB5CE8A}" type="presParOf" srcId="{D7D7CEA5-5961-44FD-8BBF-80D0BCFB1D5F}" destId="{54141900-06B6-4906-8D7E-0BBB68A803AE}" srcOrd="9" destOrd="0" presId="urn:microsoft.com/office/officeart/2008/layout/VerticalCurvedList"/>
    <dgm:cxn modelId="{EF4430DA-90CE-4C17-B786-EC570AEBE92C}" type="presParOf" srcId="{D7D7CEA5-5961-44FD-8BBF-80D0BCFB1D5F}" destId="{BB1F874B-9D7D-4C7E-921D-1E0DBD14BDA8}" srcOrd="10" destOrd="0" presId="urn:microsoft.com/office/officeart/2008/layout/VerticalCurvedList"/>
    <dgm:cxn modelId="{675EAAE9-6B49-4D06-9B26-62F01B78AE7B}" type="presParOf" srcId="{BB1F874B-9D7D-4C7E-921D-1E0DBD14BDA8}" destId="{565B123F-326F-408E-BEE0-4E07FD1C04DD}" srcOrd="0" destOrd="0" presId="urn:microsoft.com/office/officeart/2008/layout/VerticalCurvedList"/>
    <dgm:cxn modelId="{D8E9ED84-86CF-4129-95F5-BDD76A6BEEF8}" type="presParOf" srcId="{D7D7CEA5-5961-44FD-8BBF-80D0BCFB1D5F}" destId="{B8826C0B-DD2A-4AB9-A546-B957467C24C9}" srcOrd="11" destOrd="0" presId="urn:microsoft.com/office/officeart/2008/layout/VerticalCurvedList"/>
    <dgm:cxn modelId="{923596AB-5363-4A8D-B837-3ED9EC5EF544}" type="presParOf" srcId="{D7D7CEA5-5961-44FD-8BBF-80D0BCFB1D5F}" destId="{30D440A4-901B-45B9-97CB-B48CFDC2D994}" srcOrd="12" destOrd="0" presId="urn:microsoft.com/office/officeart/2008/layout/VerticalCurvedList"/>
    <dgm:cxn modelId="{38FA95BF-7841-4B44-84E8-79CE9E9454AF}" type="presParOf" srcId="{30D440A4-901B-45B9-97CB-B48CFDC2D994}" destId="{458C50D2-21A0-4497-941D-203A076DA5D2}" srcOrd="0" destOrd="0" presId="urn:microsoft.com/office/officeart/2008/layout/VerticalCurvedList"/>
    <dgm:cxn modelId="{929BEB0C-2DFD-44EB-A9D5-7C60E67EF7B6}" type="presParOf" srcId="{D7D7CEA5-5961-44FD-8BBF-80D0BCFB1D5F}" destId="{47D7A347-827A-418A-BB0A-CE14282C6E06}" srcOrd="13" destOrd="0" presId="urn:microsoft.com/office/officeart/2008/layout/VerticalCurvedList"/>
    <dgm:cxn modelId="{EE444BCA-1F60-41FE-9957-39FEF3B613DE}" type="presParOf" srcId="{D7D7CEA5-5961-44FD-8BBF-80D0BCFB1D5F}" destId="{66729DEA-2FAF-4CF9-B0D0-91D674E7C5A4}" srcOrd="14" destOrd="0" presId="urn:microsoft.com/office/officeart/2008/layout/VerticalCurvedList"/>
    <dgm:cxn modelId="{AAF7F623-0D39-46C9-9D84-20E58028A43B}" type="presParOf" srcId="{66729DEA-2FAF-4CF9-B0D0-91D674E7C5A4}" destId="{244B76A0-67DC-4F93-AAA1-1CDE61357DE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C23F33-0B1A-4A84-913F-4CC2E1A93258}"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MX"/>
        </a:p>
      </dgm:t>
    </dgm:pt>
    <dgm:pt modelId="{41B88D5E-B2D1-44E2-AF94-B583D5FF441E}">
      <dgm:prSet phldrT="[Texto]" custT="1"/>
      <dgm:spPr/>
      <dgm:t>
        <a:bodyPr/>
        <a:lstStyle/>
        <a:p>
          <a:r>
            <a:rPr lang="es-MX" sz="1200" b="0" dirty="0">
              <a:latin typeface="Arial" panose="020B0604020202020204" pitchFamily="34" charset="0"/>
              <a:cs typeface="Arial" panose="020B0604020202020204" pitchFamily="34" charset="0"/>
            </a:rPr>
            <a:t>El Consejo Electoral Municipal, realizará el cómputo de la votación de Presidentes Municipales y Regidores, el cual estará sujeto al procedimiento siguiente:</a:t>
          </a:r>
        </a:p>
      </dgm:t>
    </dgm:pt>
    <dgm:pt modelId="{00326BEB-11F0-478A-80A8-5D98CB4BC680}" type="parTrans" cxnId="{A19CA562-00A4-4036-B028-9F696DA3C325}">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3285B5B0-B461-4034-88A0-0B0FD2F72D09}" type="sibTrans" cxnId="{A19CA562-00A4-4036-B028-9F696DA3C325}">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38C48AF2-C22C-43D5-B1FC-2C7524E034B0}">
      <dgm:prSet phldrT="[Texto]" custT="1"/>
      <dgm:spPr/>
      <dgm:t>
        <a:bodyPr/>
        <a:lstStyle/>
        <a:p>
          <a:pPr>
            <a:buFont typeface="+mj-lt"/>
            <a:buNone/>
          </a:pPr>
          <a:r>
            <a:rPr lang="es-MX" sz="1200" b="0" dirty="0">
              <a:latin typeface="Arial" panose="020B0604020202020204" pitchFamily="34" charset="0"/>
              <a:cs typeface="Arial" panose="020B0604020202020204" pitchFamily="34" charset="0"/>
            </a:rPr>
            <a:t>Se harán las operaciones señaladas en las fracciones I, II, III, IV, V y VII del artículo 261; en lo procedente, es aplicable el artículo 262;</a:t>
          </a:r>
        </a:p>
        <a:p>
          <a:pPr>
            <a:buFont typeface="+mj-lt"/>
            <a:buNone/>
          </a:pPr>
          <a:r>
            <a:rPr lang="es-MX" sz="1200" b="0" dirty="0">
              <a:latin typeface="Arial" panose="020B0604020202020204" pitchFamily="34" charset="0"/>
              <a:cs typeface="Arial" panose="020B0604020202020204" pitchFamily="34" charset="0"/>
            </a:rPr>
            <a:t>La suma de los resultados después de realizar las operaciones indicadas, constituirán los cómputos municipales de la elección de Regidores, mismos que se asentarán en las actas correspondientes;</a:t>
          </a:r>
        </a:p>
      </dgm:t>
    </dgm:pt>
    <dgm:pt modelId="{3FFA550A-33E6-4409-B687-37E903587CD9}" type="parTrans" cxnId="{E7A38B53-6653-4EF6-83A4-3B92CB048328}">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62529177-9205-436C-91B2-9447E245EF45}" type="sibTrans" cxnId="{E7A38B53-6653-4EF6-83A4-3B92CB048328}">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E5CE09F7-8767-4D1E-BE90-1E942767E720}">
      <dgm:prSet phldrT="[Texto]" custT="1"/>
      <dgm:spPr/>
      <dgm:t>
        <a:bodyPr/>
        <a:lstStyle/>
        <a:p>
          <a:pPr>
            <a:buFont typeface="+mj-lt"/>
            <a:buNone/>
          </a:pPr>
          <a:r>
            <a:rPr lang="es-MX" sz="1200" b="0" dirty="0">
              <a:latin typeface="Arial" panose="020B0604020202020204" pitchFamily="34" charset="0"/>
              <a:cs typeface="Arial" panose="020B0604020202020204" pitchFamily="34" charset="0"/>
            </a:rPr>
            <a:t>Se verificará el cumplimiento de los requisitos formales de la elección y que los candidatos de la planilla que haya obtenido la mayoría de votos, cumplan con los requisitos que señala el artículo 64 fracción XI de la Constitución Local y esta Ley;</a:t>
          </a:r>
        </a:p>
      </dgm:t>
    </dgm:pt>
    <dgm:pt modelId="{87C13F92-B0CB-4EF0-A987-B02B6D8E6EBB}" type="parTrans" cxnId="{94839328-B9C0-4F71-8B5A-CBFF0DD51D42}">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0330B573-C789-42F4-9978-C92C36B2AF48}" type="sibTrans" cxnId="{94839328-B9C0-4F71-8B5A-CBFF0DD51D42}">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237876CE-11F2-4280-B34D-0E2DDA70BCF4}">
      <dgm:prSet custT="1"/>
      <dgm:spPr/>
      <dgm:t>
        <a:bodyPr/>
        <a:lstStyle/>
        <a:p>
          <a:pPr>
            <a:buFont typeface="+mj-lt"/>
            <a:buNone/>
          </a:pPr>
          <a:r>
            <a:rPr lang="es-MX" sz="1200" b="0">
              <a:latin typeface="Arial" panose="020B0604020202020204" pitchFamily="34" charset="0"/>
              <a:cs typeface="Arial" panose="020B0604020202020204" pitchFamily="34" charset="0"/>
            </a:rPr>
            <a:t>Se remitirá al Secretario Ejecutivo para que informe al Consejo Estatal, el expediente del cómputo que contiene las actas originales y copias certificadas y demás documentos de la elección de Regidores por el Principio de Representación Proporcional, y </a:t>
          </a:r>
          <a:endParaRPr lang="es-MX" sz="1200" b="0" dirty="0">
            <a:latin typeface="Arial" panose="020B0604020202020204" pitchFamily="34" charset="0"/>
            <a:cs typeface="Arial" panose="020B0604020202020204" pitchFamily="34" charset="0"/>
          </a:endParaRPr>
        </a:p>
      </dgm:t>
    </dgm:pt>
    <dgm:pt modelId="{05DD2A9E-B33B-460F-A1EA-FFDCEC279B52}" type="parTrans" cxnId="{C0FDE0EA-635D-4DEC-88C7-92628EB533D8}">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A5A825E7-8F35-40E8-9CA2-F8D51B61DFFA}" type="sibTrans" cxnId="{C0FDE0EA-635D-4DEC-88C7-92628EB533D8}">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3AF2A06D-2164-4767-9037-2F344F9EDF05}">
      <dgm:prSet custT="1"/>
      <dgm:spPr/>
      <dgm:t>
        <a:bodyPr/>
        <a:lstStyle/>
        <a:p>
          <a:r>
            <a:rPr lang="es-MX" sz="1200" b="0" dirty="0">
              <a:latin typeface="Arial" panose="020B0604020202020204" pitchFamily="34" charset="0"/>
              <a:cs typeface="Arial" panose="020B0604020202020204" pitchFamily="34" charset="0"/>
            </a:rPr>
            <a:t>Concluido el cómputo y emitida la declaración de validez para la elección de Presidentes Municipales y Regidores, el Presidente del Consejo Electoral Municipal expedirá la constancia de mayoría y validez a quienes hubiesen obtenido el triunfo, salvo el caso en que los integrantes fueren inelegibles.</a:t>
          </a:r>
        </a:p>
      </dgm:t>
    </dgm:pt>
    <dgm:pt modelId="{D98EA184-5576-4453-AF4B-781AA87FD8E9}" type="parTrans" cxnId="{45676349-CFD8-49F4-894A-9A1BD3034B6A}">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3C5F1364-7E72-4571-8E29-1AE60547D2F7}" type="sibTrans" cxnId="{45676349-CFD8-49F4-894A-9A1BD3034B6A}">
      <dgm:prSet/>
      <dgm:spPr/>
      <dgm:t>
        <a:bodyPr/>
        <a:lstStyle/>
        <a:p>
          <a:endParaRPr lang="es-MX" sz="1200" b="0">
            <a:solidFill>
              <a:schemeClr val="tx1"/>
            </a:solidFill>
            <a:latin typeface="Arial" panose="020B0604020202020204" pitchFamily="34" charset="0"/>
            <a:cs typeface="Arial" panose="020B0604020202020204" pitchFamily="34" charset="0"/>
          </a:endParaRPr>
        </a:p>
      </dgm:t>
    </dgm:pt>
    <dgm:pt modelId="{EDBF2524-3411-4027-BB9D-8040D6D89596}">
      <dgm:prSet custT="1"/>
      <dgm:spPr/>
      <dgm:t>
        <a:bodyPr/>
        <a:lstStyle/>
        <a:p>
          <a:r>
            <a:rPr lang="es-MX" sz="1200" b="0" dirty="0">
              <a:latin typeface="Arial" panose="020B0604020202020204" pitchFamily="34" charset="0"/>
              <a:cs typeface="Arial" panose="020B0604020202020204" pitchFamily="34" charset="0"/>
            </a:rPr>
            <a:t>Se harán constar en el acta circunstanciada de la sesión los resultados del cómputo, </a:t>
          </a:r>
          <a:r>
            <a:rPr lang="es-MX" sz="1200" b="0" dirty="0" err="1">
              <a:latin typeface="Arial" panose="020B0604020202020204" pitchFamily="34" charset="0"/>
              <a:cs typeface="Arial" panose="020B0604020202020204" pitchFamily="34" charset="0"/>
            </a:rPr>
            <a:t>Ios</a:t>
          </a:r>
          <a:r>
            <a:rPr lang="es-MX" sz="1200" b="0" dirty="0">
              <a:latin typeface="Arial" panose="020B0604020202020204" pitchFamily="34" charset="0"/>
              <a:cs typeface="Arial" panose="020B0604020202020204" pitchFamily="34" charset="0"/>
            </a:rPr>
            <a:t> incidentes que ocurrieron durante la misma y </a:t>
          </a:r>
          <a:r>
            <a:rPr lang="es-MX" sz="1200" b="0" dirty="0" err="1">
              <a:latin typeface="Arial" panose="020B0604020202020204" pitchFamily="34" charset="0"/>
              <a:cs typeface="Arial" panose="020B0604020202020204" pitchFamily="34" charset="0"/>
            </a:rPr>
            <a:t>Ia</a:t>
          </a:r>
          <a:r>
            <a:rPr lang="es-MX" sz="1200" b="0" dirty="0">
              <a:latin typeface="Arial" panose="020B0604020202020204" pitchFamily="34" charset="0"/>
              <a:cs typeface="Arial" panose="020B0604020202020204" pitchFamily="34" charset="0"/>
            </a:rPr>
            <a:t> declaración de validez de la elección de los candidatos de la fórmula que hubiese obtenido mayoría de votos; </a:t>
          </a:r>
        </a:p>
      </dgm:t>
    </dgm:pt>
    <dgm:pt modelId="{536531E6-9806-4E3E-B2E6-C5E906FBFCC0}" type="parTrans" cxnId="{5976B3EA-D802-4B1E-9F8F-FD49C1638059}">
      <dgm:prSet/>
      <dgm:spPr/>
      <dgm:t>
        <a:bodyPr/>
        <a:lstStyle/>
        <a:p>
          <a:endParaRPr lang="es-MX" sz="1200" b="0">
            <a:solidFill>
              <a:schemeClr val="tx1"/>
            </a:solidFill>
          </a:endParaRPr>
        </a:p>
      </dgm:t>
    </dgm:pt>
    <dgm:pt modelId="{568A585C-B0D7-40EF-8510-E36D0DAC0726}" type="sibTrans" cxnId="{5976B3EA-D802-4B1E-9F8F-FD49C1638059}">
      <dgm:prSet/>
      <dgm:spPr/>
      <dgm:t>
        <a:bodyPr/>
        <a:lstStyle/>
        <a:p>
          <a:endParaRPr lang="es-MX" sz="1200" b="0">
            <a:solidFill>
              <a:schemeClr val="tx1"/>
            </a:solidFill>
          </a:endParaRPr>
        </a:p>
      </dgm:t>
    </dgm:pt>
    <dgm:pt modelId="{22383CAE-FF38-419D-9D23-6EC877EC192B}">
      <dgm:prSet custT="1"/>
      <dgm:spPr/>
      <dgm:t>
        <a:bodyPr/>
        <a:lstStyle/>
        <a:p>
          <a:r>
            <a:rPr lang="es-MX" sz="1200" b="0" dirty="0">
              <a:latin typeface="Arial" panose="020B0604020202020204" pitchFamily="34" charset="0"/>
              <a:cs typeface="Arial" panose="020B0604020202020204" pitchFamily="34" charset="0"/>
            </a:rPr>
            <a:t>Los Presidentes de </a:t>
          </a:r>
          <a:r>
            <a:rPr lang="es-MX" sz="1200" b="0" dirty="0" err="1">
              <a:latin typeface="Arial" panose="020B0604020202020204" pitchFamily="34" charset="0"/>
              <a:cs typeface="Arial" panose="020B0604020202020204" pitchFamily="34" charset="0"/>
            </a:rPr>
            <a:t>Ios</a:t>
          </a:r>
          <a:r>
            <a:rPr lang="es-MX" sz="1200" b="0" dirty="0">
              <a:latin typeface="Arial" panose="020B0604020202020204" pitchFamily="34" charset="0"/>
              <a:cs typeface="Arial" panose="020B0604020202020204" pitchFamily="34" charset="0"/>
            </a:rPr>
            <a:t> Consejos Electorales Municipales fijarán en el exterior de sus locales, al término de la sesión de cómputo los resultados de cada una de las elecciones. </a:t>
          </a:r>
        </a:p>
      </dgm:t>
    </dgm:pt>
    <dgm:pt modelId="{FB9FB8A7-3D9B-4F81-9A0E-4748173E42D6}" type="parTrans" cxnId="{D9CCEEC7-D334-4F31-940B-E7A07DE0F21C}">
      <dgm:prSet/>
      <dgm:spPr/>
      <dgm:t>
        <a:bodyPr/>
        <a:lstStyle/>
        <a:p>
          <a:endParaRPr lang="es-MX" sz="1200" b="0">
            <a:solidFill>
              <a:schemeClr val="tx1"/>
            </a:solidFill>
          </a:endParaRPr>
        </a:p>
      </dgm:t>
    </dgm:pt>
    <dgm:pt modelId="{6DA6645E-1DF6-4016-9E90-C0008A49BB43}" type="sibTrans" cxnId="{D9CCEEC7-D334-4F31-940B-E7A07DE0F21C}">
      <dgm:prSet/>
      <dgm:spPr/>
      <dgm:t>
        <a:bodyPr/>
        <a:lstStyle/>
        <a:p>
          <a:endParaRPr lang="es-MX" sz="1200" b="0">
            <a:solidFill>
              <a:schemeClr val="tx1"/>
            </a:solidFill>
          </a:endParaRPr>
        </a:p>
      </dgm:t>
    </dgm:pt>
    <dgm:pt modelId="{078DB9C6-2321-4A4D-9D48-7F0A9FA73993}" type="pres">
      <dgm:prSet presAssocID="{FDC23F33-0B1A-4A84-913F-4CC2E1A93258}" presName="Name0" presStyleCnt="0">
        <dgm:presLayoutVars>
          <dgm:chMax val="7"/>
          <dgm:chPref val="7"/>
          <dgm:dir/>
        </dgm:presLayoutVars>
      </dgm:prSet>
      <dgm:spPr/>
    </dgm:pt>
    <dgm:pt modelId="{0C118733-00C3-42A4-B1F3-C1D16F37C1E9}" type="pres">
      <dgm:prSet presAssocID="{FDC23F33-0B1A-4A84-913F-4CC2E1A93258}" presName="Name1" presStyleCnt="0"/>
      <dgm:spPr/>
    </dgm:pt>
    <dgm:pt modelId="{2CEAB2B8-65FC-49A5-A4C9-55E5837FB6FB}" type="pres">
      <dgm:prSet presAssocID="{FDC23F33-0B1A-4A84-913F-4CC2E1A93258}" presName="cycle" presStyleCnt="0"/>
      <dgm:spPr/>
    </dgm:pt>
    <dgm:pt modelId="{F568DD68-A6C0-47C5-88E0-4DCB26256BFB}" type="pres">
      <dgm:prSet presAssocID="{FDC23F33-0B1A-4A84-913F-4CC2E1A93258}" presName="srcNode" presStyleLbl="node1" presStyleIdx="0" presStyleCnt="7"/>
      <dgm:spPr/>
    </dgm:pt>
    <dgm:pt modelId="{D7751712-BB36-4DB2-9E0F-F89A45368EC4}" type="pres">
      <dgm:prSet presAssocID="{FDC23F33-0B1A-4A84-913F-4CC2E1A93258}" presName="conn" presStyleLbl="parChTrans1D2" presStyleIdx="0" presStyleCnt="1"/>
      <dgm:spPr/>
    </dgm:pt>
    <dgm:pt modelId="{7B085398-420A-4C4B-8C03-C95AC8B327F4}" type="pres">
      <dgm:prSet presAssocID="{FDC23F33-0B1A-4A84-913F-4CC2E1A93258}" presName="extraNode" presStyleLbl="node1" presStyleIdx="0" presStyleCnt="7"/>
      <dgm:spPr/>
    </dgm:pt>
    <dgm:pt modelId="{6EB7CA23-0A18-4F4D-AD31-277306FEB533}" type="pres">
      <dgm:prSet presAssocID="{FDC23F33-0B1A-4A84-913F-4CC2E1A93258}" presName="dstNode" presStyleLbl="node1" presStyleIdx="0" presStyleCnt="7"/>
      <dgm:spPr/>
    </dgm:pt>
    <dgm:pt modelId="{6AC8380E-0FC3-4D93-B94A-5357C5BE5C4C}" type="pres">
      <dgm:prSet presAssocID="{41B88D5E-B2D1-44E2-AF94-B583D5FF441E}" presName="text_1" presStyleLbl="node1" presStyleIdx="0" presStyleCnt="7">
        <dgm:presLayoutVars>
          <dgm:bulletEnabled val="1"/>
        </dgm:presLayoutVars>
      </dgm:prSet>
      <dgm:spPr/>
    </dgm:pt>
    <dgm:pt modelId="{EC175CBE-6777-4EF0-BE60-9F668429477F}" type="pres">
      <dgm:prSet presAssocID="{41B88D5E-B2D1-44E2-AF94-B583D5FF441E}" presName="accent_1" presStyleCnt="0"/>
      <dgm:spPr/>
    </dgm:pt>
    <dgm:pt modelId="{F6B3004B-267C-4B2E-99A7-05C34E217941}" type="pres">
      <dgm:prSet presAssocID="{41B88D5E-B2D1-44E2-AF94-B583D5FF441E}" presName="accentRepeatNode" presStyleLbl="solidFgAcc1" presStyleIdx="0" presStyleCnt="7"/>
      <dgm:spPr/>
    </dgm:pt>
    <dgm:pt modelId="{874734DC-7D34-450B-81F2-4EC9FFB31C49}" type="pres">
      <dgm:prSet presAssocID="{38C48AF2-C22C-43D5-B1FC-2C7524E034B0}" presName="text_2" presStyleLbl="node1" presStyleIdx="1" presStyleCnt="7">
        <dgm:presLayoutVars>
          <dgm:bulletEnabled val="1"/>
        </dgm:presLayoutVars>
      </dgm:prSet>
      <dgm:spPr/>
    </dgm:pt>
    <dgm:pt modelId="{4AE36F55-07C3-452E-A4EE-95C5525B06C4}" type="pres">
      <dgm:prSet presAssocID="{38C48AF2-C22C-43D5-B1FC-2C7524E034B0}" presName="accent_2" presStyleCnt="0"/>
      <dgm:spPr/>
    </dgm:pt>
    <dgm:pt modelId="{568A4CFB-47DA-4146-B3EC-EC6290CCE39E}" type="pres">
      <dgm:prSet presAssocID="{38C48AF2-C22C-43D5-B1FC-2C7524E034B0}" presName="accentRepeatNode" presStyleLbl="solidFgAcc1" presStyleIdx="1" presStyleCnt="7"/>
      <dgm:spPr/>
    </dgm:pt>
    <dgm:pt modelId="{009036B1-9FAA-4FDB-8EDC-61148E9F5D30}" type="pres">
      <dgm:prSet presAssocID="{E5CE09F7-8767-4D1E-BE90-1E942767E720}" presName="text_3" presStyleLbl="node1" presStyleIdx="2" presStyleCnt="7">
        <dgm:presLayoutVars>
          <dgm:bulletEnabled val="1"/>
        </dgm:presLayoutVars>
      </dgm:prSet>
      <dgm:spPr/>
    </dgm:pt>
    <dgm:pt modelId="{E5766F2E-7499-49E2-B88D-376E4CB96015}" type="pres">
      <dgm:prSet presAssocID="{E5CE09F7-8767-4D1E-BE90-1E942767E720}" presName="accent_3" presStyleCnt="0"/>
      <dgm:spPr/>
    </dgm:pt>
    <dgm:pt modelId="{E05EE40F-7961-4711-A3F6-41EAABECECD0}" type="pres">
      <dgm:prSet presAssocID="{E5CE09F7-8767-4D1E-BE90-1E942767E720}" presName="accentRepeatNode" presStyleLbl="solidFgAcc1" presStyleIdx="2" presStyleCnt="7"/>
      <dgm:spPr/>
    </dgm:pt>
    <dgm:pt modelId="{F647491C-6768-407F-A101-C78FF0A2F722}" type="pres">
      <dgm:prSet presAssocID="{EDBF2524-3411-4027-BB9D-8040D6D89596}" presName="text_4" presStyleLbl="node1" presStyleIdx="3" presStyleCnt="7">
        <dgm:presLayoutVars>
          <dgm:bulletEnabled val="1"/>
        </dgm:presLayoutVars>
      </dgm:prSet>
      <dgm:spPr/>
    </dgm:pt>
    <dgm:pt modelId="{AE445263-677B-43ED-9B30-A6536A5D338E}" type="pres">
      <dgm:prSet presAssocID="{EDBF2524-3411-4027-BB9D-8040D6D89596}" presName="accent_4" presStyleCnt="0"/>
      <dgm:spPr/>
    </dgm:pt>
    <dgm:pt modelId="{23FE2F62-0DDD-4E6E-B6FC-033D6F0D1AA8}" type="pres">
      <dgm:prSet presAssocID="{EDBF2524-3411-4027-BB9D-8040D6D89596}" presName="accentRepeatNode" presStyleLbl="solidFgAcc1" presStyleIdx="3" presStyleCnt="7"/>
      <dgm:spPr/>
    </dgm:pt>
    <dgm:pt modelId="{0235E63E-65FC-4602-8DB8-38A53FA84B93}" type="pres">
      <dgm:prSet presAssocID="{237876CE-11F2-4280-B34D-0E2DDA70BCF4}" presName="text_5" presStyleLbl="node1" presStyleIdx="4" presStyleCnt="7">
        <dgm:presLayoutVars>
          <dgm:bulletEnabled val="1"/>
        </dgm:presLayoutVars>
      </dgm:prSet>
      <dgm:spPr/>
    </dgm:pt>
    <dgm:pt modelId="{4F41415A-407B-478A-9110-ED1E24626EDA}" type="pres">
      <dgm:prSet presAssocID="{237876CE-11F2-4280-B34D-0E2DDA70BCF4}" presName="accent_5" presStyleCnt="0"/>
      <dgm:spPr/>
    </dgm:pt>
    <dgm:pt modelId="{5CF02CF6-D44B-4007-A74F-64C5D4BB7CB8}" type="pres">
      <dgm:prSet presAssocID="{237876CE-11F2-4280-B34D-0E2DDA70BCF4}" presName="accentRepeatNode" presStyleLbl="solidFgAcc1" presStyleIdx="4" presStyleCnt="7"/>
      <dgm:spPr/>
    </dgm:pt>
    <dgm:pt modelId="{5BB42A31-7B81-48F4-BCE1-4C7E2655D816}" type="pres">
      <dgm:prSet presAssocID="{22383CAE-FF38-419D-9D23-6EC877EC192B}" presName="text_6" presStyleLbl="node1" presStyleIdx="5" presStyleCnt="7">
        <dgm:presLayoutVars>
          <dgm:bulletEnabled val="1"/>
        </dgm:presLayoutVars>
      </dgm:prSet>
      <dgm:spPr/>
    </dgm:pt>
    <dgm:pt modelId="{C0C41094-F1AB-4E31-BF81-EF1409F3B55B}" type="pres">
      <dgm:prSet presAssocID="{22383CAE-FF38-419D-9D23-6EC877EC192B}" presName="accent_6" presStyleCnt="0"/>
      <dgm:spPr/>
    </dgm:pt>
    <dgm:pt modelId="{170CA4D5-300F-4F47-983F-59020A1C23E8}" type="pres">
      <dgm:prSet presAssocID="{22383CAE-FF38-419D-9D23-6EC877EC192B}" presName="accentRepeatNode" presStyleLbl="solidFgAcc1" presStyleIdx="5" presStyleCnt="7"/>
      <dgm:spPr/>
    </dgm:pt>
    <dgm:pt modelId="{8EA33F07-94CB-4326-A7A9-4BFF1400C413}" type="pres">
      <dgm:prSet presAssocID="{3AF2A06D-2164-4767-9037-2F344F9EDF05}" presName="text_7" presStyleLbl="node1" presStyleIdx="6" presStyleCnt="7">
        <dgm:presLayoutVars>
          <dgm:bulletEnabled val="1"/>
        </dgm:presLayoutVars>
      </dgm:prSet>
      <dgm:spPr/>
    </dgm:pt>
    <dgm:pt modelId="{429DA001-4025-4651-8C31-DFDF4E31B7F2}" type="pres">
      <dgm:prSet presAssocID="{3AF2A06D-2164-4767-9037-2F344F9EDF05}" presName="accent_7" presStyleCnt="0"/>
      <dgm:spPr/>
    </dgm:pt>
    <dgm:pt modelId="{8B365A4D-29A1-4CD2-8EB2-E449E69D6C59}" type="pres">
      <dgm:prSet presAssocID="{3AF2A06D-2164-4767-9037-2F344F9EDF05}" presName="accentRepeatNode" presStyleLbl="solidFgAcc1" presStyleIdx="6" presStyleCnt="7"/>
      <dgm:spPr/>
    </dgm:pt>
  </dgm:ptLst>
  <dgm:cxnLst>
    <dgm:cxn modelId="{1FCCA609-806B-48D5-B8C8-6FE98142CE8B}" type="presOf" srcId="{3AF2A06D-2164-4767-9037-2F344F9EDF05}" destId="{8EA33F07-94CB-4326-A7A9-4BFF1400C413}" srcOrd="0" destOrd="0" presId="urn:microsoft.com/office/officeart/2008/layout/VerticalCurvedList"/>
    <dgm:cxn modelId="{2A05320F-55E9-4731-8C8E-EEF9C0CE22A4}" type="presOf" srcId="{FDC23F33-0B1A-4A84-913F-4CC2E1A93258}" destId="{078DB9C6-2321-4A4D-9D48-7F0A9FA73993}" srcOrd="0" destOrd="0" presId="urn:microsoft.com/office/officeart/2008/layout/VerticalCurvedList"/>
    <dgm:cxn modelId="{94839328-B9C0-4F71-8B5A-CBFF0DD51D42}" srcId="{FDC23F33-0B1A-4A84-913F-4CC2E1A93258}" destId="{E5CE09F7-8767-4D1E-BE90-1E942767E720}" srcOrd="2" destOrd="0" parTransId="{87C13F92-B0CB-4EF0-A987-B02B6D8E6EBB}" sibTransId="{0330B573-C789-42F4-9978-C92C36B2AF48}"/>
    <dgm:cxn modelId="{A19CA562-00A4-4036-B028-9F696DA3C325}" srcId="{FDC23F33-0B1A-4A84-913F-4CC2E1A93258}" destId="{41B88D5E-B2D1-44E2-AF94-B583D5FF441E}" srcOrd="0" destOrd="0" parTransId="{00326BEB-11F0-478A-80A8-5D98CB4BC680}" sibTransId="{3285B5B0-B461-4034-88A0-0B0FD2F72D09}"/>
    <dgm:cxn modelId="{37466C44-CE40-468B-AEA7-9952A10D4265}" type="presOf" srcId="{EDBF2524-3411-4027-BB9D-8040D6D89596}" destId="{F647491C-6768-407F-A101-C78FF0A2F722}" srcOrd="0" destOrd="0" presId="urn:microsoft.com/office/officeart/2008/layout/VerticalCurvedList"/>
    <dgm:cxn modelId="{123B0068-BBA4-4212-A995-AAEAAE441224}" type="presOf" srcId="{41B88D5E-B2D1-44E2-AF94-B583D5FF441E}" destId="{6AC8380E-0FC3-4D93-B94A-5357C5BE5C4C}" srcOrd="0" destOrd="0" presId="urn:microsoft.com/office/officeart/2008/layout/VerticalCurvedList"/>
    <dgm:cxn modelId="{45676349-CFD8-49F4-894A-9A1BD3034B6A}" srcId="{FDC23F33-0B1A-4A84-913F-4CC2E1A93258}" destId="{3AF2A06D-2164-4767-9037-2F344F9EDF05}" srcOrd="6" destOrd="0" parTransId="{D98EA184-5576-4453-AF4B-781AA87FD8E9}" sibTransId="{3C5F1364-7E72-4571-8E29-1AE60547D2F7}"/>
    <dgm:cxn modelId="{2F03D36A-9285-4A43-AF75-41450C5F51E9}" type="presOf" srcId="{E5CE09F7-8767-4D1E-BE90-1E942767E720}" destId="{009036B1-9FAA-4FDB-8EDC-61148E9F5D30}" srcOrd="0" destOrd="0" presId="urn:microsoft.com/office/officeart/2008/layout/VerticalCurvedList"/>
    <dgm:cxn modelId="{E7A38B53-6653-4EF6-83A4-3B92CB048328}" srcId="{FDC23F33-0B1A-4A84-913F-4CC2E1A93258}" destId="{38C48AF2-C22C-43D5-B1FC-2C7524E034B0}" srcOrd="1" destOrd="0" parTransId="{3FFA550A-33E6-4409-B687-37E903587CD9}" sibTransId="{62529177-9205-436C-91B2-9447E245EF45}"/>
    <dgm:cxn modelId="{EC327B91-C816-4902-AF05-DD15E51793AF}" type="presOf" srcId="{237876CE-11F2-4280-B34D-0E2DDA70BCF4}" destId="{0235E63E-65FC-4602-8DB8-38A53FA84B93}" srcOrd="0" destOrd="0" presId="urn:microsoft.com/office/officeart/2008/layout/VerticalCurvedList"/>
    <dgm:cxn modelId="{F05E389C-FED2-4EE1-87B7-C3E664744D20}" type="presOf" srcId="{38C48AF2-C22C-43D5-B1FC-2C7524E034B0}" destId="{874734DC-7D34-450B-81F2-4EC9FFB31C49}" srcOrd="0" destOrd="0" presId="urn:microsoft.com/office/officeart/2008/layout/VerticalCurvedList"/>
    <dgm:cxn modelId="{D9CCEEC7-D334-4F31-940B-E7A07DE0F21C}" srcId="{FDC23F33-0B1A-4A84-913F-4CC2E1A93258}" destId="{22383CAE-FF38-419D-9D23-6EC877EC192B}" srcOrd="5" destOrd="0" parTransId="{FB9FB8A7-3D9B-4F81-9A0E-4748173E42D6}" sibTransId="{6DA6645E-1DF6-4016-9E90-C0008A49BB43}"/>
    <dgm:cxn modelId="{5F7599E1-502C-4F9B-95FB-C27D272C4CBF}" type="presOf" srcId="{22383CAE-FF38-419D-9D23-6EC877EC192B}" destId="{5BB42A31-7B81-48F4-BCE1-4C7E2655D816}" srcOrd="0" destOrd="0" presId="urn:microsoft.com/office/officeart/2008/layout/VerticalCurvedList"/>
    <dgm:cxn modelId="{5976B3EA-D802-4B1E-9F8F-FD49C1638059}" srcId="{FDC23F33-0B1A-4A84-913F-4CC2E1A93258}" destId="{EDBF2524-3411-4027-BB9D-8040D6D89596}" srcOrd="3" destOrd="0" parTransId="{536531E6-9806-4E3E-B2E6-C5E906FBFCC0}" sibTransId="{568A585C-B0D7-40EF-8510-E36D0DAC0726}"/>
    <dgm:cxn modelId="{C0FDE0EA-635D-4DEC-88C7-92628EB533D8}" srcId="{FDC23F33-0B1A-4A84-913F-4CC2E1A93258}" destId="{237876CE-11F2-4280-B34D-0E2DDA70BCF4}" srcOrd="4" destOrd="0" parTransId="{05DD2A9E-B33B-460F-A1EA-FFDCEC279B52}" sibTransId="{A5A825E7-8F35-40E8-9CA2-F8D51B61DFFA}"/>
    <dgm:cxn modelId="{29AA1EEF-7FB6-4BED-9721-48C6029F2E2D}" type="presOf" srcId="{3285B5B0-B461-4034-88A0-0B0FD2F72D09}" destId="{D7751712-BB36-4DB2-9E0F-F89A45368EC4}" srcOrd="0" destOrd="0" presId="urn:microsoft.com/office/officeart/2008/layout/VerticalCurvedList"/>
    <dgm:cxn modelId="{455E26D7-2343-4869-A826-628AA7CE8B17}" type="presParOf" srcId="{078DB9C6-2321-4A4D-9D48-7F0A9FA73993}" destId="{0C118733-00C3-42A4-B1F3-C1D16F37C1E9}" srcOrd="0" destOrd="0" presId="urn:microsoft.com/office/officeart/2008/layout/VerticalCurvedList"/>
    <dgm:cxn modelId="{303AF61B-CF76-4130-A39C-7283549BD27B}" type="presParOf" srcId="{0C118733-00C3-42A4-B1F3-C1D16F37C1E9}" destId="{2CEAB2B8-65FC-49A5-A4C9-55E5837FB6FB}" srcOrd="0" destOrd="0" presId="urn:microsoft.com/office/officeart/2008/layout/VerticalCurvedList"/>
    <dgm:cxn modelId="{2BA67688-670B-4DB4-AE50-F2D092E47DD5}" type="presParOf" srcId="{2CEAB2B8-65FC-49A5-A4C9-55E5837FB6FB}" destId="{F568DD68-A6C0-47C5-88E0-4DCB26256BFB}" srcOrd="0" destOrd="0" presId="urn:microsoft.com/office/officeart/2008/layout/VerticalCurvedList"/>
    <dgm:cxn modelId="{1F857DA0-3049-4545-83ED-5E37A97E5609}" type="presParOf" srcId="{2CEAB2B8-65FC-49A5-A4C9-55E5837FB6FB}" destId="{D7751712-BB36-4DB2-9E0F-F89A45368EC4}" srcOrd="1" destOrd="0" presId="urn:microsoft.com/office/officeart/2008/layout/VerticalCurvedList"/>
    <dgm:cxn modelId="{F8E31F81-5A95-4259-A1DE-C1CFFC913189}" type="presParOf" srcId="{2CEAB2B8-65FC-49A5-A4C9-55E5837FB6FB}" destId="{7B085398-420A-4C4B-8C03-C95AC8B327F4}" srcOrd="2" destOrd="0" presId="urn:microsoft.com/office/officeart/2008/layout/VerticalCurvedList"/>
    <dgm:cxn modelId="{DE9F743D-6285-496D-92BE-94B4299C42EC}" type="presParOf" srcId="{2CEAB2B8-65FC-49A5-A4C9-55E5837FB6FB}" destId="{6EB7CA23-0A18-4F4D-AD31-277306FEB533}" srcOrd="3" destOrd="0" presId="urn:microsoft.com/office/officeart/2008/layout/VerticalCurvedList"/>
    <dgm:cxn modelId="{4E6F73F1-D568-4F0C-93CB-7495EDB9B944}" type="presParOf" srcId="{0C118733-00C3-42A4-B1F3-C1D16F37C1E9}" destId="{6AC8380E-0FC3-4D93-B94A-5357C5BE5C4C}" srcOrd="1" destOrd="0" presId="urn:microsoft.com/office/officeart/2008/layout/VerticalCurvedList"/>
    <dgm:cxn modelId="{3B059750-CF13-43EB-A7FC-C705F6129DA2}" type="presParOf" srcId="{0C118733-00C3-42A4-B1F3-C1D16F37C1E9}" destId="{EC175CBE-6777-4EF0-BE60-9F668429477F}" srcOrd="2" destOrd="0" presId="urn:microsoft.com/office/officeart/2008/layout/VerticalCurvedList"/>
    <dgm:cxn modelId="{5B4D2253-5FB3-44B4-833D-54B804B8E53D}" type="presParOf" srcId="{EC175CBE-6777-4EF0-BE60-9F668429477F}" destId="{F6B3004B-267C-4B2E-99A7-05C34E217941}" srcOrd="0" destOrd="0" presId="urn:microsoft.com/office/officeart/2008/layout/VerticalCurvedList"/>
    <dgm:cxn modelId="{6A1EB815-3698-43D3-AC93-A5DEBB52B923}" type="presParOf" srcId="{0C118733-00C3-42A4-B1F3-C1D16F37C1E9}" destId="{874734DC-7D34-450B-81F2-4EC9FFB31C49}" srcOrd="3" destOrd="0" presId="urn:microsoft.com/office/officeart/2008/layout/VerticalCurvedList"/>
    <dgm:cxn modelId="{2FD00C74-B5D2-4997-804C-2574F6235174}" type="presParOf" srcId="{0C118733-00C3-42A4-B1F3-C1D16F37C1E9}" destId="{4AE36F55-07C3-452E-A4EE-95C5525B06C4}" srcOrd="4" destOrd="0" presId="urn:microsoft.com/office/officeart/2008/layout/VerticalCurvedList"/>
    <dgm:cxn modelId="{38A5818E-942B-4FDB-9003-55D4C49C681B}" type="presParOf" srcId="{4AE36F55-07C3-452E-A4EE-95C5525B06C4}" destId="{568A4CFB-47DA-4146-B3EC-EC6290CCE39E}" srcOrd="0" destOrd="0" presId="urn:microsoft.com/office/officeart/2008/layout/VerticalCurvedList"/>
    <dgm:cxn modelId="{14728921-2C67-4760-8A91-94E70BC22CAC}" type="presParOf" srcId="{0C118733-00C3-42A4-B1F3-C1D16F37C1E9}" destId="{009036B1-9FAA-4FDB-8EDC-61148E9F5D30}" srcOrd="5" destOrd="0" presId="urn:microsoft.com/office/officeart/2008/layout/VerticalCurvedList"/>
    <dgm:cxn modelId="{4C1502A8-6CEE-4477-BD29-137ACDE37041}" type="presParOf" srcId="{0C118733-00C3-42A4-B1F3-C1D16F37C1E9}" destId="{E5766F2E-7499-49E2-B88D-376E4CB96015}" srcOrd="6" destOrd="0" presId="urn:microsoft.com/office/officeart/2008/layout/VerticalCurvedList"/>
    <dgm:cxn modelId="{BC7D287D-9687-43D4-9845-A95E2983EAF2}" type="presParOf" srcId="{E5766F2E-7499-49E2-B88D-376E4CB96015}" destId="{E05EE40F-7961-4711-A3F6-41EAABECECD0}" srcOrd="0" destOrd="0" presId="urn:microsoft.com/office/officeart/2008/layout/VerticalCurvedList"/>
    <dgm:cxn modelId="{F0D7A9BE-E085-4BE9-BA1B-21298DA211A9}" type="presParOf" srcId="{0C118733-00C3-42A4-B1F3-C1D16F37C1E9}" destId="{F647491C-6768-407F-A101-C78FF0A2F722}" srcOrd="7" destOrd="0" presId="urn:microsoft.com/office/officeart/2008/layout/VerticalCurvedList"/>
    <dgm:cxn modelId="{35D34FC8-ABE5-4D28-9D52-93586DC35E7B}" type="presParOf" srcId="{0C118733-00C3-42A4-B1F3-C1D16F37C1E9}" destId="{AE445263-677B-43ED-9B30-A6536A5D338E}" srcOrd="8" destOrd="0" presId="urn:microsoft.com/office/officeart/2008/layout/VerticalCurvedList"/>
    <dgm:cxn modelId="{7E7A8013-4FEB-4968-9828-96FFBAFAAE31}" type="presParOf" srcId="{AE445263-677B-43ED-9B30-A6536A5D338E}" destId="{23FE2F62-0DDD-4E6E-B6FC-033D6F0D1AA8}" srcOrd="0" destOrd="0" presId="urn:microsoft.com/office/officeart/2008/layout/VerticalCurvedList"/>
    <dgm:cxn modelId="{382028DB-1074-4A7E-AD5F-E01780FE4D10}" type="presParOf" srcId="{0C118733-00C3-42A4-B1F3-C1D16F37C1E9}" destId="{0235E63E-65FC-4602-8DB8-38A53FA84B93}" srcOrd="9" destOrd="0" presId="urn:microsoft.com/office/officeart/2008/layout/VerticalCurvedList"/>
    <dgm:cxn modelId="{5E489EDE-981D-464E-AB67-5AAA1F4A6CA9}" type="presParOf" srcId="{0C118733-00C3-42A4-B1F3-C1D16F37C1E9}" destId="{4F41415A-407B-478A-9110-ED1E24626EDA}" srcOrd="10" destOrd="0" presId="urn:microsoft.com/office/officeart/2008/layout/VerticalCurvedList"/>
    <dgm:cxn modelId="{50871ACC-8A61-4FA2-A7A3-D72755930379}" type="presParOf" srcId="{4F41415A-407B-478A-9110-ED1E24626EDA}" destId="{5CF02CF6-D44B-4007-A74F-64C5D4BB7CB8}" srcOrd="0" destOrd="0" presId="urn:microsoft.com/office/officeart/2008/layout/VerticalCurvedList"/>
    <dgm:cxn modelId="{B22174FE-B941-42D8-9E51-0FD6D7236CDB}" type="presParOf" srcId="{0C118733-00C3-42A4-B1F3-C1D16F37C1E9}" destId="{5BB42A31-7B81-48F4-BCE1-4C7E2655D816}" srcOrd="11" destOrd="0" presId="urn:microsoft.com/office/officeart/2008/layout/VerticalCurvedList"/>
    <dgm:cxn modelId="{8FE5E70A-38C3-4B5F-9A6E-2EF9FFCA6BCD}" type="presParOf" srcId="{0C118733-00C3-42A4-B1F3-C1D16F37C1E9}" destId="{C0C41094-F1AB-4E31-BF81-EF1409F3B55B}" srcOrd="12" destOrd="0" presId="urn:microsoft.com/office/officeart/2008/layout/VerticalCurvedList"/>
    <dgm:cxn modelId="{A6DE7026-8C63-473E-B6E7-5BB5D5A2F960}" type="presParOf" srcId="{C0C41094-F1AB-4E31-BF81-EF1409F3B55B}" destId="{170CA4D5-300F-4F47-983F-59020A1C23E8}" srcOrd="0" destOrd="0" presId="urn:microsoft.com/office/officeart/2008/layout/VerticalCurvedList"/>
    <dgm:cxn modelId="{F1DFEAE7-4E37-4268-B013-2F18871EA4D5}" type="presParOf" srcId="{0C118733-00C3-42A4-B1F3-C1D16F37C1E9}" destId="{8EA33F07-94CB-4326-A7A9-4BFF1400C413}" srcOrd="13" destOrd="0" presId="urn:microsoft.com/office/officeart/2008/layout/VerticalCurvedList"/>
    <dgm:cxn modelId="{A542229D-12E2-4494-9F9F-94C2FD5A376A}" type="presParOf" srcId="{0C118733-00C3-42A4-B1F3-C1D16F37C1E9}" destId="{429DA001-4025-4651-8C31-DFDF4E31B7F2}" srcOrd="14" destOrd="0" presId="urn:microsoft.com/office/officeart/2008/layout/VerticalCurvedList"/>
    <dgm:cxn modelId="{F863F67F-6149-47F8-BEB7-06BBC8ED9C4D}" type="presParOf" srcId="{429DA001-4025-4651-8C31-DFDF4E31B7F2}" destId="{8B365A4D-29A1-4CD2-8EB2-E449E69D6C5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C4C73D-2E1D-450B-9273-5CD51C0804A2}" type="doc">
      <dgm:prSet loTypeId="urn:microsoft.com/office/officeart/2005/8/layout/hList6" loCatId="list" qsTypeId="urn:microsoft.com/office/officeart/2005/8/quickstyle/simple3" qsCatId="simple" csTypeId="urn:microsoft.com/office/officeart/2005/8/colors/colorful5" csCatId="colorful" phldr="1"/>
      <dgm:spPr/>
      <dgm:t>
        <a:bodyPr/>
        <a:lstStyle/>
        <a:p>
          <a:endParaRPr lang="es-ES"/>
        </a:p>
      </dgm:t>
    </dgm:pt>
    <dgm:pt modelId="{E0734D46-E13B-4BF7-86D8-0F0F3EC56DFE}">
      <dgm:prSet phldrT="[Texto]" custT="1"/>
      <dgm:spPr>
        <a:effectLst>
          <a:outerShdw blurRad="50800" dist="38100" dir="16200000" rotWithShape="0">
            <a:prstClr val="black">
              <a:alpha val="40000"/>
            </a:prstClr>
          </a:outerShdw>
        </a:effectLst>
      </dgm:spPr>
      <dgm:t>
        <a:bodyPr/>
        <a:lstStyle/>
        <a:p>
          <a:pPr algn="ctr"/>
          <a:r>
            <a:rPr lang="es-MX" sz="1600" b="1" dirty="0">
              <a:latin typeface="Arial" panose="020B0604020202020204" pitchFamily="34" charset="0"/>
              <a:cs typeface="Arial" panose="020B0604020202020204" pitchFamily="34" charset="0"/>
            </a:rPr>
            <a:t>Cómputo Distrital</a:t>
          </a:r>
        </a:p>
        <a:p>
          <a:pPr algn="ctr"/>
          <a:endParaRPr lang="es-MX" sz="1600" dirty="0">
            <a:latin typeface="Arial" panose="020B0604020202020204" pitchFamily="34" charset="0"/>
            <a:cs typeface="Arial" panose="020B0604020202020204" pitchFamily="34" charset="0"/>
          </a:endParaRPr>
        </a:p>
        <a:p>
          <a:pPr algn="ctr"/>
          <a:r>
            <a:rPr lang="es-MX" sz="1600" dirty="0">
              <a:latin typeface="Arial" panose="020B0604020202020204" pitchFamily="34" charset="0"/>
              <a:cs typeface="Arial" panose="020B0604020202020204" pitchFamily="34" charset="0"/>
            </a:rPr>
            <a:t>El cómputo distrital de una elección es la suma que realiza el Consejo Electoral Distrital, de los resultados anotados en las actas de escrutinio y cómputo de las casillas en un Distrito Electoral.</a:t>
          </a:r>
        </a:p>
        <a:p>
          <a:pPr algn="ctr"/>
          <a:endParaRPr lang="es-MX" sz="1600" dirty="0">
            <a:latin typeface="Arial" panose="020B0604020202020204" pitchFamily="34" charset="0"/>
            <a:cs typeface="Arial" panose="020B0604020202020204" pitchFamily="34" charset="0"/>
          </a:endParaRPr>
        </a:p>
        <a:p>
          <a:pPr algn="r"/>
          <a:r>
            <a:rPr lang="es-MX" sz="1400" b="1" i="1" dirty="0">
              <a:latin typeface="Arial" panose="020B0604020202020204" pitchFamily="34" charset="0"/>
              <a:cs typeface="Arial" panose="020B0604020202020204" pitchFamily="34" charset="0"/>
            </a:rPr>
            <a:t>Art. 257.1 de la LEPPET</a:t>
          </a:r>
          <a:endParaRPr lang="es-ES" sz="1400" b="1" dirty="0"/>
        </a:p>
      </dgm:t>
    </dgm:pt>
    <dgm:pt modelId="{E0D8EE36-348D-4EB7-B3A9-98DCA1A41F22}" type="parTrans" cxnId="{5F3BF8EB-7B0C-4AAF-944B-04FCB71C69B6}">
      <dgm:prSet/>
      <dgm:spPr/>
      <dgm:t>
        <a:bodyPr/>
        <a:lstStyle/>
        <a:p>
          <a:endParaRPr lang="es-ES"/>
        </a:p>
      </dgm:t>
    </dgm:pt>
    <dgm:pt modelId="{F5CD9334-FB1F-48D8-868A-DB3152B3FF30}" type="sibTrans" cxnId="{5F3BF8EB-7B0C-4AAF-944B-04FCB71C69B6}">
      <dgm:prSet/>
      <dgm:spPr/>
      <dgm:t>
        <a:bodyPr/>
        <a:lstStyle/>
        <a:p>
          <a:endParaRPr lang="es-ES"/>
        </a:p>
      </dgm:t>
    </dgm:pt>
    <dgm:pt modelId="{68DB4620-FACE-4A6A-8130-EEF8A123F5D6}">
      <dgm:prSet phldrT="[Texto]" custT="1"/>
      <dgm:spPr>
        <a:effectLst>
          <a:outerShdw blurRad="50800" dist="38100" dir="16200000" rotWithShape="0">
            <a:prstClr val="black">
              <a:alpha val="40000"/>
            </a:prstClr>
          </a:outerShdw>
        </a:effectLst>
      </dgm:spPr>
      <dgm:t>
        <a:bodyPr/>
        <a:lstStyle/>
        <a:p>
          <a:pPr algn="ctr"/>
          <a:r>
            <a:rPr lang="es-MX" sz="1600" b="1" dirty="0">
              <a:latin typeface="Arial" panose="020B0604020202020204" pitchFamily="34" charset="0"/>
              <a:cs typeface="Arial" panose="020B0604020202020204" pitchFamily="34" charset="0"/>
            </a:rPr>
            <a:t>Cómputo Municipal</a:t>
          </a:r>
        </a:p>
        <a:p>
          <a:pPr algn="ctr"/>
          <a:endParaRPr lang="es-MX" sz="1600" b="1"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Es la suma que realiza el Consejo Electoral Distrital de los resultados anotados en las actas de escrutinio y cómputo de las casillas en un Distrito.</a:t>
          </a:r>
        </a:p>
        <a:p>
          <a:pPr algn="ctr"/>
          <a:endParaRPr lang="es-MX" sz="1600" dirty="0">
            <a:latin typeface="Arial" panose="020B0604020202020204" pitchFamily="34" charset="0"/>
            <a:cs typeface="Arial" panose="020B0604020202020204" pitchFamily="34" charset="0"/>
          </a:endParaRPr>
        </a:p>
        <a:p>
          <a:pPr algn="r"/>
          <a:r>
            <a:rPr lang="es-MX" sz="1400" b="1" i="1" dirty="0">
              <a:latin typeface="Arial" panose="020B0604020202020204" pitchFamily="34" charset="0"/>
              <a:cs typeface="Arial" panose="020B0604020202020204" pitchFamily="34" charset="0"/>
            </a:rPr>
            <a:t>Art. 259. 1 de la LEPPET</a:t>
          </a:r>
          <a:endParaRPr lang="es-ES" sz="1400" b="1" dirty="0"/>
        </a:p>
      </dgm:t>
    </dgm:pt>
    <dgm:pt modelId="{EF369C68-6D62-444B-81D2-3E7B3CE91C30}" type="parTrans" cxnId="{857C2FD5-E025-4638-B4EC-C39F5A873141}">
      <dgm:prSet/>
      <dgm:spPr/>
      <dgm:t>
        <a:bodyPr/>
        <a:lstStyle/>
        <a:p>
          <a:endParaRPr lang="es-ES"/>
        </a:p>
      </dgm:t>
    </dgm:pt>
    <dgm:pt modelId="{B516FE10-35CF-42D2-ACEE-016C1E5A8539}" type="sibTrans" cxnId="{857C2FD5-E025-4638-B4EC-C39F5A873141}">
      <dgm:prSet/>
      <dgm:spPr/>
      <dgm:t>
        <a:bodyPr/>
        <a:lstStyle/>
        <a:p>
          <a:endParaRPr lang="es-ES"/>
        </a:p>
      </dgm:t>
    </dgm:pt>
    <dgm:pt modelId="{4B8BB754-F764-46A6-B2F6-0F5960A1223A}">
      <dgm:prSet phldrT="[Texto]"/>
      <dgm:spPr>
        <a:effectLst>
          <a:outerShdw blurRad="63500" sx="102000" sy="102000" algn="ctr" rotWithShape="0">
            <a:prstClr val="black">
              <a:alpha val="40000"/>
            </a:prstClr>
          </a:outerShdw>
        </a:effectLst>
      </dgm:spPr>
      <dgm:t>
        <a:bodyPr/>
        <a:lstStyle/>
        <a:p>
          <a:pPr algn="ctr"/>
          <a:r>
            <a:rPr lang="es-MX" b="1" dirty="0">
              <a:latin typeface="Arial" panose="020B0604020202020204" pitchFamily="34" charset="0"/>
              <a:cs typeface="Arial" panose="020B0604020202020204" pitchFamily="34" charset="0"/>
            </a:rPr>
            <a:t>Cómputo parcial Municipal</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Es el cómputo obtenido de la elección de Presidencias Municipales y Regidurías por Mayoría Relativa, de una parte, de las secciones electorales y casillas, correspondientes a un municipio, realizado por los Consejos Electorales Distritales.</a:t>
          </a:r>
          <a:endParaRPr lang="es-ES" dirty="0"/>
        </a:p>
      </dgm:t>
    </dgm:pt>
    <dgm:pt modelId="{6EA0F95E-57B4-4B10-953A-CB1EB3736B50}" type="parTrans" cxnId="{1971AC86-7FF9-4748-9031-0E2DF2F23B02}">
      <dgm:prSet/>
      <dgm:spPr/>
      <dgm:t>
        <a:bodyPr/>
        <a:lstStyle/>
        <a:p>
          <a:endParaRPr lang="es-ES"/>
        </a:p>
      </dgm:t>
    </dgm:pt>
    <dgm:pt modelId="{BF11BC5C-BBD3-42EC-B7A8-26847E3AADAA}" type="sibTrans" cxnId="{1971AC86-7FF9-4748-9031-0E2DF2F23B02}">
      <dgm:prSet/>
      <dgm:spPr/>
      <dgm:t>
        <a:bodyPr/>
        <a:lstStyle/>
        <a:p>
          <a:endParaRPr lang="es-ES"/>
        </a:p>
      </dgm:t>
    </dgm:pt>
    <dgm:pt modelId="{44F7190B-4ECF-48BA-BF64-67CAB2DB928F}" type="pres">
      <dgm:prSet presAssocID="{08C4C73D-2E1D-450B-9273-5CD51C0804A2}" presName="Name0" presStyleCnt="0">
        <dgm:presLayoutVars>
          <dgm:dir/>
          <dgm:resizeHandles val="exact"/>
        </dgm:presLayoutVars>
      </dgm:prSet>
      <dgm:spPr/>
    </dgm:pt>
    <dgm:pt modelId="{B27FBB5C-8964-4962-9719-00C14F53228E}" type="pres">
      <dgm:prSet presAssocID="{E0734D46-E13B-4BF7-86D8-0F0F3EC56DFE}" presName="node" presStyleLbl="node1" presStyleIdx="0" presStyleCnt="3">
        <dgm:presLayoutVars>
          <dgm:bulletEnabled val="1"/>
        </dgm:presLayoutVars>
      </dgm:prSet>
      <dgm:spPr/>
    </dgm:pt>
    <dgm:pt modelId="{A6AACDF9-BB62-41A8-B4EC-F46AD8ECD8FD}" type="pres">
      <dgm:prSet presAssocID="{F5CD9334-FB1F-48D8-868A-DB3152B3FF30}" presName="sibTrans" presStyleCnt="0"/>
      <dgm:spPr/>
    </dgm:pt>
    <dgm:pt modelId="{ED6CF0D1-6F49-4A6E-A5A1-C1210F3CE5C2}" type="pres">
      <dgm:prSet presAssocID="{68DB4620-FACE-4A6A-8130-EEF8A123F5D6}" presName="node" presStyleLbl="node1" presStyleIdx="1" presStyleCnt="3">
        <dgm:presLayoutVars>
          <dgm:bulletEnabled val="1"/>
        </dgm:presLayoutVars>
      </dgm:prSet>
      <dgm:spPr/>
    </dgm:pt>
    <dgm:pt modelId="{AEEF56F2-9610-437E-AAEF-555DC08D5C61}" type="pres">
      <dgm:prSet presAssocID="{B516FE10-35CF-42D2-ACEE-016C1E5A8539}" presName="sibTrans" presStyleCnt="0"/>
      <dgm:spPr/>
    </dgm:pt>
    <dgm:pt modelId="{5DDED7D8-8C8B-4EC8-88E3-66BACCA16395}" type="pres">
      <dgm:prSet presAssocID="{4B8BB754-F764-46A6-B2F6-0F5960A1223A}" presName="node" presStyleLbl="node1" presStyleIdx="2" presStyleCnt="3">
        <dgm:presLayoutVars>
          <dgm:bulletEnabled val="1"/>
        </dgm:presLayoutVars>
      </dgm:prSet>
      <dgm:spPr/>
    </dgm:pt>
  </dgm:ptLst>
  <dgm:cxnLst>
    <dgm:cxn modelId="{1971AC86-7FF9-4748-9031-0E2DF2F23B02}" srcId="{08C4C73D-2E1D-450B-9273-5CD51C0804A2}" destId="{4B8BB754-F764-46A6-B2F6-0F5960A1223A}" srcOrd="2" destOrd="0" parTransId="{6EA0F95E-57B4-4B10-953A-CB1EB3736B50}" sibTransId="{BF11BC5C-BBD3-42EC-B7A8-26847E3AADAA}"/>
    <dgm:cxn modelId="{218E7DAC-4A2D-49A8-A03A-DE147FDBE667}" type="presOf" srcId="{E0734D46-E13B-4BF7-86D8-0F0F3EC56DFE}" destId="{B27FBB5C-8964-4962-9719-00C14F53228E}" srcOrd="0" destOrd="0" presId="urn:microsoft.com/office/officeart/2005/8/layout/hList6"/>
    <dgm:cxn modelId="{E033ACB3-8456-4046-8CFC-ED5232567C7B}" type="presOf" srcId="{08C4C73D-2E1D-450B-9273-5CD51C0804A2}" destId="{44F7190B-4ECF-48BA-BF64-67CAB2DB928F}" srcOrd="0" destOrd="0" presId="urn:microsoft.com/office/officeart/2005/8/layout/hList6"/>
    <dgm:cxn modelId="{41544BC0-A9AC-4C46-85F4-AB59742F4C10}" type="presOf" srcId="{4B8BB754-F764-46A6-B2F6-0F5960A1223A}" destId="{5DDED7D8-8C8B-4EC8-88E3-66BACCA16395}" srcOrd="0" destOrd="0" presId="urn:microsoft.com/office/officeart/2005/8/layout/hList6"/>
    <dgm:cxn modelId="{A1FB2DCB-AF01-4118-955A-F4C5E9EF9C4D}" type="presOf" srcId="{68DB4620-FACE-4A6A-8130-EEF8A123F5D6}" destId="{ED6CF0D1-6F49-4A6E-A5A1-C1210F3CE5C2}" srcOrd="0" destOrd="0" presId="urn:microsoft.com/office/officeart/2005/8/layout/hList6"/>
    <dgm:cxn modelId="{857C2FD5-E025-4638-B4EC-C39F5A873141}" srcId="{08C4C73D-2E1D-450B-9273-5CD51C0804A2}" destId="{68DB4620-FACE-4A6A-8130-EEF8A123F5D6}" srcOrd="1" destOrd="0" parTransId="{EF369C68-6D62-444B-81D2-3E7B3CE91C30}" sibTransId="{B516FE10-35CF-42D2-ACEE-016C1E5A8539}"/>
    <dgm:cxn modelId="{5F3BF8EB-7B0C-4AAF-944B-04FCB71C69B6}" srcId="{08C4C73D-2E1D-450B-9273-5CD51C0804A2}" destId="{E0734D46-E13B-4BF7-86D8-0F0F3EC56DFE}" srcOrd="0" destOrd="0" parTransId="{E0D8EE36-348D-4EB7-B3A9-98DCA1A41F22}" sibTransId="{F5CD9334-FB1F-48D8-868A-DB3152B3FF30}"/>
    <dgm:cxn modelId="{613AD370-2DD7-48D5-AEC7-A8B65FC3C957}" type="presParOf" srcId="{44F7190B-4ECF-48BA-BF64-67CAB2DB928F}" destId="{B27FBB5C-8964-4962-9719-00C14F53228E}" srcOrd="0" destOrd="0" presId="urn:microsoft.com/office/officeart/2005/8/layout/hList6"/>
    <dgm:cxn modelId="{D7C9FDCB-21CB-4B37-B4DF-53A4DDA3D27C}" type="presParOf" srcId="{44F7190B-4ECF-48BA-BF64-67CAB2DB928F}" destId="{A6AACDF9-BB62-41A8-B4EC-F46AD8ECD8FD}" srcOrd="1" destOrd="0" presId="urn:microsoft.com/office/officeart/2005/8/layout/hList6"/>
    <dgm:cxn modelId="{C9A93471-288C-4D5C-9E13-A0A56D2D08C7}" type="presParOf" srcId="{44F7190B-4ECF-48BA-BF64-67CAB2DB928F}" destId="{ED6CF0D1-6F49-4A6E-A5A1-C1210F3CE5C2}" srcOrd="2" destOrd="0" presId="urn:microsoft.com/office/officeart/2005/8/layout/hList6"/>
    <dgm:cxn modelId="{2218A1F4-3A50-4D11-83C0-DB67ECA5626B}" type="presParOf" srcId="{44F7190B-4ECF-48BA-BF64-67CAB2DB928F}" destId="{AEEF56F2-9610-437E-AAEF-555DC08D5C61}" srcOrd="3" destOrd="0" presId="urn:microsoft.com/office/officeart/2005/8/layout/hList6"/>
    <dgm:cxn modelId="{3D8AB4EE-5E71-4C5B-AF7D-29F1C220D583}" type="presParOf" srcId="{44F7190B-4ECF-48BA-BF64-67CAB2DB928F}" destId="{5DDED7D8-8C8B-4EC8-88E3-66BACCA16395}" srcOrd="4" destOrd="0" presId="urn:microsoft.com/office/officeart/2005/8/layout/hList6"/>
  </dgm:cxnLst>
  <dgm:bg>
    <a:effectLst>
      <a:outerShdw blurRad="152400" dist="317500" dir="5400000" sx="90000" sy="-19000" rotWithShape="0">
        <a:prstClr val="black">
          <a:alpha val="15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50F6D1-9A1F-4FB5-87AF-1F391A41908B}"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es-ES"/>
        </a:p>
      </dgm:t>
    </dgm:pt>
    <dgm:pt modelId="{ED09234F-EEA6-4EDA-8AF9-9A7A1F829335}">
      <dgm:prSet phldrT="[Texto]"/>
      <dgm:spPr/>
      <dgm:t>
        <a:bodyPr/>
        <a:lstStyle/>
        <a:p>
          <a:pPr algn="just"/>
          <a:r>
            <a:rPr lang="es-ES" dirty="0">
              <a:latin typeface="Arial" panose="020B0604020202020204" pitchFamily="34" charset="0"/>
              <a:cs typeface="Arial" panose="020B0604020202020204" pitchFamily="34" charset="0"/>
            </a:rPr>
            <a:t>Presentación del conjunto de actas de escrutinio y cómputo de la elección de que se trate, para consulta de las representaciones.</a:t>
          </a:r>
          <a:endParaRPr lang="es-ES" dirty="0"/>
        </a:p>
      </dgm:t>
    </dgm:pt>
    <dgm:pt modelId="{95481000-F42E-4854-B153-EF2018676561}" type="parTrans" cxnId="{CC01FE6E-D9B1-4854-B5FB-10A475EB0D81}">
      <dgm:prSet/>
      <dgm:spPr/>
      <dgm:t>
        <a:bodyPr/>
        <a:lstStyle/>
        <a:p>
          <a:pPr algn="just"/>
          <a:endParaRPr lang="es-ES"/>
        </a:p>
      </dgm:t>
    </dgm:pt>
    <dgm:pt modelId="{CE5B3D42-B842-4338-A451-ABCAC13CCCCB}" type="sibTrans" cxnId="{CC01FE6E-D9B1-4854-B5FB-10A475EB0D81}">
      <dgm:prSet/>
      <dgm:spPr/>
      <dgm:t>
        <a:bodyPr/>
        <a:lstStyle/>
        <a:p>
          <a:pPr algn="just"/>
          <a:endParaRPr lang="es-ES"/>
        </a:p>
      </dgm:t>
    </dgm:pt>
    <dgm:pt modelId="{E2EC772A-333B-436B-8C9A-EFBB7CA6B47C}">
      <dgm:prSet phldrT="[Texto]"/>
      <dgm:spPr/>
      <dgm:t>
        <a:bodyPr/>
        <a:lstStyle/>
        <a:p>
          <a:pPr algn="just"/>
          <a:r>
            <a:rPr lang="es-ES" dirty="0">
              <a:latin typeface="Arial" panose="020B0604020202020204" pitchFamily="34" charset="0"/>
              <a:cs typeface="Arial" panose="020B0604020202020204" pitchFamily="34" charset="0"/>
            </a:rPr>
            <a:t>Complementación de las actas de escrutinio y cómputo faltantes a cada representación de PP y de CI en su caso; </a:t>
          </a:r>
          <a:endParaRPr lang="es-ES" dirty="0"/>
        </a:p>
      </dgm:t>
    </dgm:pt>
    <dgm:pt modelId="{95EC0F64-8662-4CB4-99D4-58BF45B50EFE}" type="parTrans" cxnId="{615FB68B-11CD-401A-8F59-C3BCC11C269C}">
      <dgm:prSet/>
      <dgm:spPr/>
      <dgm:t>
        <a:bodyPr/>
        <a:lstStyle/>
        <a:p>
          <a:pPr algn="just"/>
          <a:endParaRPr lang="es-ES"/>
        </a:p>
      </dgm:t>
    </dgm:pt>
    <dgm:pt modelId="{3AFB2B02-9217-4D49-8AC3-533CE8185F6D}" type="sibTrans" cxnId="{615FB68B-11CD-401A-8F59-C3BCC11C269C}">
      <dgm:prSet/>
      <dgm:spPr/>
      <dgm:t>
        <a:bodyPr/>
        <a:lstStyle/>
        <a:p>
          <a:pPr algn="just"/>
          <a:endParaRPr lang="es-ES"/>
        </a:p>
      </dgm:t>
    </dgm:pt>
    <dgm:pt modelId="{A41A0C29-AF7C-43D3-BF11-96C682B61249}">
      <dgm:prSet phldrT="[Texto]"/>
      <dgm:spPr/>
      <dgm:t>
        <a:bodyPr/>
        <a:lstStyle/>
        <a:p>
          <a:pPr algn="just"/>
          <a:r>
            <a:rPr lang="es-ES" dirty="0">
              <a:latin typeface="Arial" panose="020B0604020202020204" pitchFamily="34" charset="0"/>
              <a:cs typeface="Arial" panose="020B0604020202020204" pitchFamily="34" charset="0"/>
            </a:rPr>
            <a:t>Presentación de un informe de la presidencia del CED que contenga un análisis preliminar sobre la clasificación de los paquetes electorales con y sin muestras de alteración; de las actas de casilla que no coincidan; de aquellas en que se detectaran alteraciones, errores o inconsistencia evidentes…</a:t>
          </a:r>
          <a:endParaRPr lang="es-ES" dirty="0"/>
        </a:p>
      </dgm:t>
    </dgm:pt>
    <dgm:pt modelId="{4895823F-4041-48CB-826C-74956A85D1A7}" type="parTrans" cxnId="{849024DE-8972-42DE-B926-397E842D8F78}">
      <dgm:prSet/>
      <dgm:spPr/>
      <dgm:t>
        <a:bodyPr/>
        <a:lstStyle/>
        <a:p>
          <a:pPr algn="just"/>
          <a:endParaRPr lang="es-ES"/>
        </a:p>
      </dgm:t>
    </dgm:pt>
    <dgm:pt modelId="{BD39C9D4-E3F6-429D-913A-C2FB682268C5}" type="sibTrans" cxnId="{849024DE-8972-42DE-B926-397E842D8F78}">
      <dgm:prSet/>
      <dgm:spPr/>
      <dgm:t>
        <a:bodyPr/>
        <a:lstStyle/>
        <a:p>
          <a:pPr algn="just"/>
          <a:endParaRPr lang="es-ES"/>
        </a:p>
      </dgm:t>
    </dgm:pt>
    <dgm:pt modelId="{4A751D8D-7C15-4BC4-849C-2370F677772C}" type="pres">
      <dgm:prSet presAssocID="{0A50F6D1-9A1F-4FB5-87AF-1F391A41908B}" presName="outerComposite" presStyleCnt="0">
        <dgm:presLayoutVars>
          <dgm:chMax val="5"/>
          <dgm:dir/>
          <dgm:resizeHandles val="exact"/>
        </dgm:presLayoutVars>
      </dgm:prSet>
      <dgm:spPr/>
    </dgm:pt>
    <dgm:pt modelId="{C758E003-E24A-45D9-A105-BC33412852C4}" type="pres">
      <dgm:prSet presAssocID="{0A50F6D1-9A1F-4FB5-87AF-1F391A41908B}" presName="dummyMaxCanvas" presStyleCnt="0">
        <dgm:presLayoutVars/>
      </dgm:prSet>
      <dgm:spPr/>
    </dgm:pt>
    <dgm:pt modelId="{6290AE60-DDEB-4C45-95B9-C586D3746144}" type="pres">
      <dgm:prSet presAssocID="{0A50F6D1-9A1F-4FB5-87AF-1F391A41908B}" presName="ThreeNodes_1" presStyleLbl="node1" presStyleIdx="0" presStyleCnt="3">
        <dgm:presLayoutVars>
          <dgm:bulletEnabled val="1"/>
        </dgm:presLayoutVars>
      </dgm:prSet>
      <dgm:spPr/>
    </dgm:pt>
    <dgm:pt modelId="{61DC9EE9-FF15-4D0D-AF5F-B1885CF39F72}" type="pres">
      <dgm:prSet presAssocID="{0A50F6D1-9A1F-4FB5-87AF-1F391A41908B}" presName="ThreeNodes_2" presStyleLbl="node1" presStyleIdx="1" presStyleCnt="3">
        <dgm:presLayoutVars>
          <dgm:bulletEnabled val="1"/>
        </dgm:presLayoutVars>
      </dgm:prSet>
      <dgm:spPr/>
    </dgm:pt>
    <dgm:pt modelId="{4030244C-29A3-4353-BCFC-E9FD70907227}" type="pres">
      <dgm:prSet presAssocID="{0A50F6D1-9A1F-4FB5-87AF-1F391A41908B}" presName="ThreeNodes_3" presStyleLbl="node1" presStyleIdx="2" presStyleCnt="3">
        <dgm:presLayoutVars>
          <dgm:bulletEnabled val="1"/>
        </dgm:presLayoutVars>
      </dgm:prSet>
      <dgm:spPr/>
    </dgm:pt>
    <dgm:pt modelId="{04A58779-9288-4499-B582-F12D3549911D}" type="pres">
      <dgm:prSet presAssocID="{0A50F6D1-9A1F-4FB5-87AF-1F391A41908B}" presName="ThreeConn_1-2" presStyleLbl="fgAccFollowNode1" presStyleIdx="0" presStyleCnt="2">
        <dgm:presLayoutVars>
          <dgm:bulletEnabled val="1"/>
        </dgm:presLayoutVars>
      </dgm:prSet>
      <dgm:spPr/>
    </dgm:pt>
    <dgm:pt modelId="{205466DB-0166-4BA5-8330-0AF2A15B5E1F}" type="pres">
      <dgm:prSet presAssocID="{0A50F6D1-9A1F-4FB5-87AF-1F391A41908B}" presName="ThreeConn_2-3" presStyleLbl="fgAccFollowNode1" presStyleIdx="1" presStyleCnt="2">
        <dgm:presLayoutVars>
          <dgm:bulletEnabled val="1"/>
        </dgm:presLayoutVars>
      </dgm:prSet>
      <dgm:spPr/>
    </dgm:pt>
    <dgm:pt modelId="{6FDDFF43-2957-410D-9CF2-2929E0241D9E}" type="pres">
      <dgm:prSet presAssocID="{0A50F6D1-9A1F-4FB5-87AF-1F391A41908B}" presName="ThreeNodes_1_text" presStyleLbl="node1" presStyleIdx="2" presStyleCnt="3">
        <dgm:presLayoutVars>
          <dgm:bulletEnabled val="1"/>
        </dgm:presLayoutVars>
      </dgm:prSet>
      <dgm:spPr/>
    </dgm:pt>
    <dgm:pt modelId="{ED685BA8-9F41-428C-92BC-3429884B71B7}" type="pres">
      <dgm:prSet presAssocID="{0A50F6D1-9A1F-4FB5-87AF-1F391A41908B}" presName="ThreeNodes_2_text" presStyleLbl="node1" presStyleIdx="2" presStyleCnt="3">
        <dgm:presLayoutVars>
          <dgm:bulletEnabled val="1"/>
        </dgm:presLayoutVars>
      </dgm:prSet>
      <dgm:spPr/>
    </dgm:pt>
    <dgm:pt modelId="{D36A7E75-94DD-4658-B8DC-F3EF57CEA63A}" type="pres">
      <dgm:prSet presAssocID="{0A50F6D1-9A1F-4FB5-87AF-1F391A41908B}" presName="ThreeNodes_3_text" presStyleLbl="node1" presStyleIdx="2" presStyleCnt="3">
        <dgm:presLayoutVars>
          <dgm:bulletEnabled val="1"/>
        </dgm:presLayoutVars>
      </dgm:prSet>
      <dgm:spPr/>
    </dgm:pt>
  </dgm:ptLst>
  <dgm:cxnLst>
    <dgm:cxn modelId="{30432C01-423A-48B6-8F13-327DCB47D78E}" type="presOf" srcId="{0A50F6D1-9A1F-4FB5-87AF-1F391A41908B}" destId="{4A751D8D-7C15-4BC4-849C-2370F677772C}" srcOrd="0" destOrd="0" presId="urn:microsoft.com/office/officeart/2005/8/layout/vProcess5"/>
    <dgm:cxn modelId="{A7C27402-24A1-40B1-88D3-D2B1F4E723DA}" type="presOf" srcId="{E2EC772A-333B-436B-8C9A-EFBB7CA6B47C}" destId="{ED685BA8-9F41-428C-92BC-3429884B71B7}" srcOrd="1" destOrd="0" presId="urn:microsoft.com/office/officeart/2005/8/layout/vProcess5"/>
    <dgm:cxn modelId="{EAAF862D-7616-40CB-904D-1054EF617D8D}" type="presOf" srcId="{3AFB2B02-9217-4D49-8AC3-533CE8185F6D}" destId="{205466DB-0166-4BA5-8330-0AF2A15B5E1F}" srcOrd="0" destOrd="0" presId="urn:microsoft.com/office/officeart/2005/8/layout/vProcess5"/>
    <dgm:cxn modelId="{E5B1CD65-A4A8-4F58-A211-E30CC0A5F9C4}" type="presOf" srcId="{A41A0C29-AF7C-43D3-BF11-96C682B61249}" destId="{4030244C-29A3-4353-BCFC-E9FD70907227}" srcOrd="0" destOrd="0" presId="urn:microsoft.com/office/officeart/2005/8/layout/vProcess5"/>
    <dgm:cxn modelId="{CC01FE6E-D9B1-4854-B5FB-10A475EB0D81}" srcId="{0A50F6D1-9A1F-4FB5-87AF-1F391A41908B}" destId="{ED09234F-EEA6-4EDA-8AF9-9A7A1F829335}" srcOrd="0" destOrd="0" parTransId="{95481000-F42E-4854-B153-EF2018676561}" sibTransId="{CE5B3D42-B842-4338-A451-ABCAC13CCCCB}"/>
    <dgm:cxn modelId="{615FB68B-11CD-401A-8F59-C3BCC11C269C}" srcId="{0A50F6D1-9A1F-4FB5-87AF-1F391A41908B}" destId="{E2EC772A-333B-436B-8C9A-EFBB7CA6B47C}" srcOrd="1" destOrd="0" parTransId="{95EC0F64-8662-4CB4-99D4-58BF45B50EFE}" sibTransId="{3AFB2B02-9217-4D49-8AC3-533CE8185F6D}"/>
    <dgm:cxn modelId="{49A334A2-6F80-4308-A62A-5E6627951C3A}" type="presOf" srcId="{ED09234F-EEA6-4EDA-8AF9-9A7A1F829335}" destId="{6FDDFF43-2957-410D-9CF2-2929E0241D9E}" srcOrd="1" destOrd="0" presId="urn:microsoft.com/office/officeart/2005/8/layout/vProcess5"/>
    <dgm:cxn modelId="{F51EF5A6-3C50-47D5-84A1-E6B48AD9B461}" type="presOf" srcId="{CE5B3D42-B842-4338-A451-ABCAC13CCCCB}" destId="{04A58779-9288-4499-B582-F12D3549911D}" srcOrd="0" destOrd="0" presId="urn:microsoft.com/office/officeart/2005/8/layout/vProcess5"/>
    <dgm:cxn modelId="{6B16DBD4-440A-4946-8476-AD1438671105}" type="presOf" srcId="{E2EC772A-333B-436B-8C9A-EFBB7CA6B47C}" destId="{61DC9EE9-FF15-4D0D-AF5F-B1885CF39F72}" srcOrd="0" destOrd="0" presId="urn:microsoft.com/office/officeart/2005/8/layout/vProcess5"/>
    <dgm:cxn modelId="{CC2A99D9-48EB-4873-950F-03E4041CF865}" type="presOf" srcId="{ED09234F-EEA6-4EDA-8AF9-9A7A1F829335}" destId="{6290AE60-DDEB-4C45-95B9-C586D3746144}" srcOrd="0" destOrd="0" presId="urn:microsoft.com/office/officeart/2005/8/layout/vProcess5"/>
    <dgm:cxn modelId="{849024DE-8972-42DE-B926-397E842D8F78}" srcId="{0A50F6D1-9A1F-4FB5-87AF-1F391A41908B}" destId="{A41A0C29-AF7C-43D3-BF11-96C682B61249}" srcOrd="2" destOrd="0" parTransId="{4895823F-4041-48CB-826C-74956A85D1A7}" sibTransId="{BD39C9D4-E3F6-429D-913A-C2FB682268C5}"/>
    <dgm:cxn modelId="{7D7730EB-421D-4FE5-B3FB-9B877F6416F2}" type="presOf" srcId="{A41A0C29-AF7C-43D3-BF11-96C682B61249}" destId="{D36A7E75-94DD-4658-B8DC-F3EF57CEA63A}" srcOrd="1" destOrd="0" presId="urn:microsoft.com/office/officeart/2005/8/layout/vProcess5"/>
    <dgm:cxn modelId="{939010A0-C84B-40E7-B989-B8BD95ACBA4B}" type="presParOf" srcId="{4A751D8D-7C15-4BC4-849C-2370F677772C}" destId="{C758E003-E24A-45D9-A105-BC33412852C4}" srcOrd="0" destOrd="0" presId="urn:microsoft.com/office/officeart/2005/8/layout/vProcess5"/>
    <dgm:cxn modelId="{8A4872D4-24A9-4C9B-B86A-9B378005FDF6}" type="presParOf" srcId="{4A751D8D-7C15-4BC4-849C-2370F677772C}" destId="{6290AE60-DDEB-4C45-95B9-C586D3746144}" srcOrd="1" destOrd="0" presId="urn:microsoft.com/office/officeart/2005/8/layout/vProcess5"/>
    <dgm:cxn modelId="{7182771E-BB15-4988-BAC9-75DC54E49068}" type="presParOf" srcId="{4A751D8D-7C15-4BC4-849C-2370F677772C}" destId="{61DC9EE9-FF15-4D0D-AF5F-B1885CF39F72}" srcOrd="2" destOrd="0" presId="urn:microsoft.com/office/officeart/2005/8/layout/vProcess5"/>
    <dgm:cxn modelId="{B669AB0F-6A50-449D-8B62-4D304899BADD}" type="presParOf" srcId="{4A751D8D-7C15-4BC4-849C-2370F677772C}" destId="{4030244C-29A3-4353-BCFC-E9FD70907227}" srcOrd="3" destOrd="0" presId="urn:microsoft.com/office/officeart/2005/8/layout/vProcess5"/>
    <dgm:cxn modelId="{76F58C0F-3E0B-476D-A43C-4874A00DAB45}" type="presParOf" srcId="{4A751D8D-7C15-4BC4-849C-2370F677772C}" destId="{04A58779-9288-4499-B582-F12D3549911D}" srcOrd="4" destOrd="0" presId="urn:microsoft.com/office/officeart/2005/8/layout/vProcess5"/>
    <dgm:cxn modelId="{8C929066-6657-4ABA-B349-F5A5B34D98C9}" type="presParOf" srcId="{4A751D8D-7C15-4BC4-849C-2370F677772C}" destId="{205466DB-0166-4BA5-8330-0AF2A15B5E1F}" srcOrd="5" destOrd="0" presId="urn:microsoft.com/office/officeart/2005/8/layout/vProcess5"/>
    <dgm:cxn modelId="{ADE1555D-19C8-4FE9-BC5C-1FB8D5B6C7BF}" type="presParOf" srcId="{4A751D8D-7C15-4BC4-849C-2370F677772C}" destId="{6FDDFF43-2957-410D-9CF2-2929E0241D9E}" srcOrd="6" destOrd="0" presId="urn:microsoft.com/office/officeart/2005/8/layout/vProcess5"/>
    <dgm:cxn modelId="{B312CB12-D5E1-4677-BA6B-8C23462BAC21}" type="presParOf" srcId="{4A751D8D-7C15-4BC4-849C-2370F677772C}" destId="{ED685BA8-9F41-428C-92BC-3429884B71B7}" srcOrd="7" destOrd="0" presId="urn:microsoft.com/office/officeart/2005/8/layout/vProcess5"/>
    <dgm:cxn modelId="{CA30C100-6AD0-472B-8910-88BBF382E291}" type="presParOf" srcId="{4A751D8D-7C15-4BC4-849C-2370F677772C}" destId="{D36A7E75-94DD-4658-B8DC-F3EF57CEA63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834BE1-570D-4556-A567-3B5C9694A038}"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ES"/>
        </a:p>
      </dgm:t>
    </dgm:pt>
    <dgm:pt modelId="{090E55A9-4775-4248-B493-3F748F2E625E}">
      <dgm:prSet phldrT="[Texto]" custT="1"/>
      <dgm:spPr/>
      <dgm:t>
        <a:bodyPr/>
        <a:lstStyle/>
        <a:p>
          <a:pPr algn="just"/>
          <a:r>
            <a:rPr lang="es-ES" sz="1600" dirty="0">
              <a:latin typeface="Arial" panose="020B0604020202020204" pitchFamily="34" charset="0"/>
              <a:cs typeface="Arial" panose="020B0604020202020204" pitchFamily="34" charset="0"/>
            </a:rPr>
            <a:t>Presentación del análisis de la presidencia del CED sobre el estado que guardan las actas de escrutinio y cómputo de las casillas instaladas el día de la jornada electoral, </a:t>
          </a:r>
          <a:r>
            <a:rPr lang="es-MX" sz="1600" b="0" i="0" dirty="0">
              <a:latin typeface="Arial" panose="020B0604020202020204" pitchFamily="34" charset="0"/>
              <a:cs typeface="Arial" panose="020B0604020202020204" pitchFamily="34" charset="0"/>
            </a:rPr>
            <a:t>en función de aquellas que son susceptibles de ser escrutadas y computadas por el CED respectivo;</a:t>
          </a:r>
          <a:endParaRPr lang="es-ES" sz="1600" dirty="0"/>
        </a:p>
      </dgm:t>
    </dgm:pt>
    <dgm:pt modelId="{DBE801DA-50AA-453E-9631-D93305E1DC1A}" type="parTrans" cxnId="{07965A61-12AF-48F2-886B-CEAF89BEF4A6}">
      <dgm:prSet/>
      <dgm:spPr/>
      <dgm:t>
        <a:bodyPr/>
        <a:lstStyle/>
        <a:p>
          <a:endParaRPr lang="es-ES"/>
        </a:p>
      </dgm:t>
    </dgm:pt>
    <dgm:pt modelId="{68DB829F-E987-4822-9D84-CB1FFA83D4CD}" type="sibTrans" cxnId="{07965A61-12AF-48F2-886B-CEAF89BEF4A6}">
      <dgm:prSet/>
      <dgm:spPr/>
      <dgm:t>
        <a:bodyPr/>
        <a:lstStyle/>
        <a:p>
          <a:endParaRPr lang="es-ES"/>
        </a:p>
      </dgm:t>
    </dgm:pt>
    <dgm:pt modelId="{B6CCC092-1078-4FD1-9E14-E97196E2D8E3}">
      <dgm:prSet phldrT="[Texto]" custT="1"/>
      <dgm:spPr/>
      <dgm:t>
        <a:bodyPr/>
        <a:lstStyle/>
        <a:p>
          <a:r>
            <a:rPr lang="es-ES" sz="1600" dirty="0">
              <a:latin typeface="Arial" panose="020B0604020202020204" pitchFamily="34" charset="0"/>
              <a:cs typeface="Arial" panose="020B0604020202020204" pitchFamily="34" charset="0"/>
            </a:rPr>
            <a:t>Aprobación del acuerdo del CED, por el que se determinan las casillas cuya votación será objeto de recuento por algunas de las causales legales</a:t>
          </a:r>
          <a:endParaRPr lang="es-ES" sz="1600" dirty="0"/>
        </a:p>
      </dgm:t>
    </dgm:pt>
    <dgm:pt modelId="{E1AC7733-5DC4-46DE-B9B9-1B7859C23FA9}" type="parTrans" cxnId="{EACFE007-DB1D-4112-83E1-1AF565081FA8}">
      <dgm:prSet/>
      <dgm:spPr/>
      <dgm:t>
        <a:bodyPr/>
        <a:lstStyle/>
        <a:p>
          <a:endParaRPr lang="es-ES"/>
        </a:p>
      </dgm:t>
    </dgm:pt>
    <dgm:pt modelId="{F4A65D68-5A8B-4166-9226-BB688A4BEE3F}" type="sibTrans" cxnId="{EACFE007-DB1D-4112-83E1-1AF565081FA8}">
      <dgm:prSet/>
      <dgm:spPr/>
      <dgm:t>
        <a:bodyPr/>
        <a:lstStyle/>
        <a:p>
          <a:endParaRPr lang="es-ES"/>
        </a:p>
      </dgm:t>
    </dgm:pt>
    <dgm:pt modelId="{DA5D1228-46E4-4FDA-B826-28BB8CFEF5F6}">
      <dgm:prSet phldrT="[Texto]" custT="1"/>
      <dgm:spPr/>
      <dgm:t>
        <a:bodyPr/>
        <a:lstStyle/>
        <a:p>
          <a:pPr algn="just"/>
          <a:r>
            <a:rPr lang="es-MX" sz="1600" b="0" i="0" dirty="0"/>
            <a:t>Aprobación del acuerdo del CED, por el que se autoriza la creación e integración de los GT y, en su caso, de los PR, y se dispone que éstos deben instalarse para el inicio inmediato del recuento de votos en los términos previstos en el artículo 262, numerales 1 y 2 de la LEPPET, y conforme a los procedimientos señalados en los numerales 3, 5, 6 y 7 del artículo citado anteriormente</a:t>
          </a:r>
          <a:endParaRPr lang="es-ES" sz="1600" dirty="0"/>
        </a:p>
      </dgm:t>
    </dgm:pt>
    <dgm:pt modelId="{D4AE9E73-5E18-4074-8188-7C0C059057FE}" type="parTrans" cxnId="{59D1BF43-9B59-4827-B0FB-10B96F9255DF}">
      <dgm:prSet/>
      <dgm:spPr/>
      <dgm:t>
        <a:bodyPr/>
        <a:lstStyle/>
        <a:p>
          <a:endParaRPr lang="es-ES"/>
        </a:p>
      </dgm:t>
    </dgm:pt>
    <dgm:pt modelId="{FD8A5716-D267-4367-8BE3-9787F273EC79}" type="sibTrans" cxnId="{59D1BF43-9B59-4827-B0FB-10B96F9255DF}">
      <dgm:prSet/>
      <dgm:spPr/>
      <dgm:t>
        <a:bodyPr/>
        <a:lstStyle/>
        <a:p>
          <a:endParaRPr lang="es-ES"/>
        </a:p>
      </dgm:t>
    </dgm:pt>
    <dgm:pt modelId="{E2216B11-C9F0-407C-894D-B786B84A2531}" type="pres">
      <dgm:prSet presAssocID="{11834BE1-570D-4556-A567-3B5C9694A038}" presName="outerComposite" presStyleCnt="0">
        <dgm:presLayoutVars>
          <dgm:chMax val="5"/>
          <dgm:dir/>
          <dgm:resizeHandles val="exact"/>
        </dgm:presLayoutVars>
      </dgm:prSet>
      <dgm:spPr/>
    </dgm:pt>
    <dgm:pt modelId="{9FDE1485-790A-4806-9A38-16A1D1DD99B5}" type="pres">
      <dgm:prSet presAssocID="{11834BE1-570D-4556-A567-3B5C9694A038}" presName="dummyMaxCanvas" presStyleCnt="0">
        <dgm:presLayoutVars/>
      </dgm:prSet>
      <dgm:spPr/>
    </dgm:pt>
    <dgm:pt modelId="{C2FBA3A0-1076-4C06-A725-F736301B1DDE}" type="pres">
      <dgm:prSet presAssocID="{11834BE1-570D-4556-A567-3B5C9694A038}" presName="ThreeNodes_1" presStyleLbl="node1" presStyleIdx="0" presStyleCnt="3">
        <dgm:presLayoutVars>
          <dgm:bulletEnabled val="1"/>
        </dgm:presLayoutVars>
      </dgm:prSet>
      <dgm:spPr/>
    </dgm:pt>
    <dgm:pt modelId="{04262CDE-4937-41FD-AC0F-24185D3FC258}" type="pres">
      <dgm:prSet presAssocID="{11834BE1-570D-4556-A567-3B5C9694A038}" presName="ThreeNodes_2" presStyleLbl="node1" presStyleIdx="1" presStyleCnt="3" custLinFactNeighborY="-3930">
        <dgm:presLayoutVars>
          <dgm:bulletEnabled val="1"/>
        </dgm:presLayoutVars>
      </dgm:prSet>
      <dgm:spPr/>
    </dgm:pt>
    <dgm:pt modelId="{419AF5B8-C95B-4F04-8D8C-E7B17D670F75}" type="pres">
      <dgm:prSet presAssocID="{11834BE1-570D-4556-A567-3B5C9694A038}" presName="ThreeNodes_3" presStyleLbl="node1" presStyleIdx="2" presStyleCnt="3" custScaleY="112033">
        <dgm:presLayoutVars>
          <dgm:bulletEnabled val="1"/>
        </dgm:presLayoutVars>
      </dgm:prSet>
      <dgm:spPr/>
    </dgm:pt>
    <dgm:pt modelId="{B86E7F7A-54DF-4B42-8DF7-22FF7B9DCD10}" type="pres">
      <dgm:prSet presAssocID="{11834BE1-570D-4556-A567-3B5C9694A038}" presName="ThreeConn_1-2" presStyleLbl="fgAccFollowNode1" presStyleIdx="0" presStyleCnt="2">
        <dgm:presLayoutVars>
          <dgm:bulletEnabled val="1"/>
        </dgm:presLayoutVars>
      </dgm:prSet>
      <dgm:spPr/>
    </dgm:pt>
    <dgm:pt modelId="{75B04E2E-27D1-44E5-91C9-6063029EA202}" type="pres">
      <dgm:prSet presAssocID="{11834BE1-570D-4556-A567-3B5C9694A038}" presName="ThreeConn_2-3" presStyleLbl="fgAccFollowNode1" presStyleIdx="1" presStyleCnt="2">
        <dgm:presLayoutVars>
          <dgm:bulletEnabled val="1"/>
        </dgm:presLayoutVars>
      </dgm:prSet>
      <dgm:spPr/>
    </dgm:pt>
    <dgm:pt modelId="{A8E6CC03-33D8-49F6-A37D-F03A6AF96576}" type="pres">
      <dgm:prSet presAssocID="{11834BE1-570D-4556-A567-3B5C9694A038}" presName="ThreeNodes_1_text" presStyleLbl="node1" presStyleIdx="2" presStyleCnt="3">
        <dgm:presLayoutVars>
          <dgm:bulletEnabled val="1"/>
        </dgm:presLayoutVars>
      </dgm:prSet>
      <dgm:spPr/>
    </dgm:pt>
    <dgm:pt modelId="{BD8CD5CE-0078-4AE0-812C-A2B44B3E7A57}" type="pres">
      <dgm:prSet presAssocID="{11834BE1-570D-4556-A567-3B5C9694A038}" presName="ThreeNodes_2_text" presStyleLbl="node1" presStyleIdx="2" presStyleCnt="3">
        <dgm:presLayoutVars>
          <dgm:bulletEnabled val="1"/>
        </dgm:presLayoutVars>
      </dgm:prSet>
      <dgm:spPr/>
    </dgm:pt>
    <dgm:pt modelId="{B2E940E1-13FA-4F10-BF77-D7796E8C195E}" type="pres">
      <dgm:prSet presAssocID="{11834BE1-570D-4556-A567-3B5C9694A038}" presName="ThreeNodes_3_text" presStyleLbl="node1" presStyleIdx="2" presStyleCnt="3">
        <dgm:presLayoutVars>
          <dgm:bulletEnabled val="1"/>
        </dgm:presLayoutVars>
      </dgm:prSet>
      <dgm:spPr/>
    </dgm:pt>
  </dgm:ptLst>
  <dgm:cxnLst>
    <dgm:cxn modelId="{685E5100-91BA-41D2-9D4A-2A7AD2F08D5F}" type="presOf" srcId="{B6CCC092-1078-4FD1-9E14-E97196E2D8E3}" destId="{04262CDE-4937-41FD-AC0F-24185D3FC258}" srcOrd="0" destOrd="0" presId="urn:microsoft.com/office/officeart/2005/8/layout/vProcess5"/>
    <dgm:cxn modelId="{EACFE007-DB1D-4112-83E1-1AF565081FA8}" srcId="{11834BE1-570D-4556-A567-3B5C9694A038}" destId="{B6CCC092-1078-4FD1-9E14-E97196E2D8E3}" srcOrd="1" destOrd="0" parTransId="{E1AC7733-5DC4-46DE-B9B9-1B7859C23FA9}" sibTransId="{F4A65D68-5A8B-4166-9226-BB688A4BEE3F}"/>
    <dgm:cxn modelId="{71929C09-FCE6-4473-8C00-9683512EB1CB}" type="presOf" srcId="{DA5D1228-46E4-4FDA-B826-28BB8CFEF5F6}" destId="{419AF5B8-C95B-4F04-8D8C-E7B17D670F75}" srcOrd="0" destOrd="0" presId="urn:microsoft.com/office/officeart/2005/8/layout/vProcess5"/>
    <dgm:cxn modelId="{BE1E5811-157E-4A23-A35D-6756237EBA30}" type="presOf" srcId="{11834BE1-570D-4556-A567-3B5C9694A038}" destId="{E2216B11-C9F0-407C-894D-B786B84A2531}" srcOrd="0" destOrd="0" presId="urn:microsoft.com/office/officeart/2005/8/layout/vProcess5"/>
    <dgm:cxn modelId="{99BBAF18-A063-47C0-AE59-BE514DB98081}" type="presOf" srcId="{F4A65D68-5A8B-4166-9226-BB688A4BEE3F}" destId="{75B04E2E-27D1-44E5-91C9-6063029EA202}" srcOrd="0" destOrd="0" presId="urn:microsoft.com/office/officeart/2005/8/layout/vProcess5"/>
    <dgm:cxn modelId="{6345641E-3404-4EFC-A5AB-715CD1EFD068}" type="presOf" srcId="{68DB829F-E987-4822-9D84-CB1FFA83D4CD}" destId="{B86E7F7A-54DF-4B42-8DF7-22FF7B9DCD10}" srcOrd="0" destOrd="0" presId="urn:microsoft.com/office/officeart/2005/8/layout/vProcess5"/>
    <dgm:cxn modelId="{07965A61-12AF-48F2-886B-CEAF89BEF4A6}" srcId="{11834BE1-570D-4556-A567-3B5C9694A038}" destId="{090E55A9-4775-4248-B493-3F748F2E625E}" srcOrd="0" destOrd="0" parTransId="{DBE801DA-50AA-453E-9631-D93305E1DC1A}" sibTransId="{68DB829F-E987-4822-9D84-CB1FFA83D4CD}"/>
    <dgm:cxn modelId="{59D1BF43-9B59-4827-B0FB-10B96F9255DF}" srcId="{11834BE1-570D-4556-A567-3B5C9694A038}" destId="{DA5D1228-46E4-4FDA-B826-28BB8CFEF5F6}" srcOrd="2" destOrd="0" parTransId="{D4AE9E73-5E18-4074-8188-7C0C059057FE}" sibTransId="{FD8A5716-D267-4367-8BE3-9787F273EC79}"/>
    <dgm:cxn modelId="{74B57070-ED76-48AC-BBA6-3C6225914D60}" type="presOf" srcId="{B6CCC092-1078-4FD1-9E14-E97196E2D8E3}" destId="{BD8CD5CE-0078-4AE0-812C-A2B44B3E7A57}" srcOrd="1" destOrd="0" presId="urn:microsoft.com/office/officeart/2005/8/layout/vProcess5"/>
    <dgm:cxn modelId="{51723A98-EF7D-4234-B785-6E60C0585BCF}" type="presOf" srcId="{DA5D1228-46E4-4FDA-B826-28BB8CFEF5F6}" destId="{B2E940E1-13FA-4F10-BF77-D7796E8C195E}" srcOrd="1" destOrd="0" presId="urn:microsoft.com/office/officeart/2005/8/layout/vProcess5"/>
    <dgm:cxn modelId="{FAF321A9-BD37-4D2B-AE61-6B53BFBAFAF2}" type="presOf" srcId="{090E55A9-4775-4248-B493-3F748F2E625E}" destId="{A8E6CC03-33D8-49F6-A37D-F03A6AF96576}" srcOrd="1" destOrd="0" presId="urn:microsoft.com/office/officeart/2005/8/layout/vProcess5"/>
    <dgm:cxn modelId="{B671CDF5-FAD9-4D01-B655-398489592B42}" type="presOf" srcId="{090E55A9-4775-4248-B493-3F748F2E625E}" destId="{C2FBA3A0-1076-4C06-A725-F736301B1DDE}" srcOrd="0" destOrd="0" presId="urn:microsoft.com/office/officeart/2005/8/layout/vProcess5"/>
    <dgm:cxn modelId="{3406D480-6500-4482-8954-0A61560A65D3}" type="presParOf" srcId="{E2216B11-C9F0-407C-894D-B786B84A2531}" destId="{9FDE1485-790A-4806-9A38-16A1D1DD99B5}" srcOrd="0" destOrd="0" presId="urn:microsoft.com/office/officeart/2005/8/layout/vProcess5"/>
    <dgm:cxn modelId="{BF948709-B601-4754-A54E-56B7A9CD530A}" type="presParOf" srcId="{E2216B11-C9F0-407C-894D-B786B84A2531}" destId="{C2FBA3A0-1076-4C06-A725-F736301B1DDE}" srcOrd="1" destOrd="0" presId="urn:microsoft.com/office/officeart/2005/8/layout/vProcess5"/>
    <dgm:cxn modelId="{3C7488ED-2C7D-499E-8F5D-4D704C4F7DCA}" type="presParOf" srcId="{E2216B11-C9F0-407C-894D-B786B84A2531}" destId="{04262CDE-4937-41FD-AC0F-24185D3FC258}" srcOrd="2" destOrd="0" presId="urn:microsoft.com/office/officeart/2005/8/layout/vProcess5"/>
    <dgm:cxn modelId="{7DA4AB11-0D22-4BFF-A52D-0E76AC1419B9}" type="presParOf" srcId="{E2216B11-C9F0-407C-894D-B786B84A2531}" destId="{419AF5B8-C95B-4F04-8D8C-E7B17D670F75}" srcOrd="3" destOrd="0" presId="urn:microsoft.com/office/officeart/2005/8/layout/vProcess5"/>
    <dgm:cxn modelId="{6E5E1D59-9830-49C1-93D6-11B34A52DCD4}" type="presParOf" srcId="{E2216B11-C9F0-407C-894D-B786B84A2531}" destId="{B86E7F7A-54DF-4B42-8DF7-22FF7B9DCD10}" srcOrd="4" destOrd="0" presId="urn:microsoft.com/office/officeart/2005/8/layout/vProcess5"/>
    <dgm:cxn modelId="{A1A39A50-2047-41DE-88CC-3D897EC60FE4}" type="presParOf" srcId="{E2216B11-C9F0-407C-894D-B786B84A2531}" destId="{75B04E2E-27D1-44E5-91C9-6063029EA202}" srcOrd="5" destOrd="0" presId="urn:microsoft.com/office/officeart/2005/8/layout/vProcess5"/>
    <dgm:cxn modelId="{D69A36EA-38B1-4CE1-A45C-80B95D49D448}" type="presParOf" srcId="{E2216B11-C9F0-407C-894D-B786B84A2531}" destId="{A8E6CC03-33D8-49F6-A37D-F03A6AF96576}" srcOrd="6" destOrd="0" presId="urn:microsoft.com/office/officeart/2005/8/layout/vProcess5"/>
    <dgm:cxn modelId="{9208E2EF-4DE0-401C-876D-DB3975E52B97}" type="presParOf" srcId="{E2216B11-C9F0-407C-894D-B786B84A2531}" destId="{BD8CD5CE-0078-4AE0-812C-A2B44B3E7A57}" srcOrd="7" destOrd="0" presId="urn:microsoft.com/office/officeart/2005/8/layout/vProcess5"/>
    <dgm:cxn modelId="{DC0B9F15-5BF9-46EB-84D6-79D5EEDDF257}" type="presParOf" srcId="{E2216B11-C9F0-407C-894D-B786B84A2531}" destId="{B2E940E1-13FA-4F10-BF77-D7796E8C195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5C3BF-B9EE-4C63-9654-1CA411B40775}">
      <dsp:nvSpPr>
        <dsp:cNvPr id="0" name=""/>
        <dsp:cNvSpPr/>
      </dsp:nvSpPr>
      <dsp:spPr>
        <a:xfrm>
          <a:off x="-6126981" y="-937410"/>
          <a:ext cx="7293488" cy="7293488"/>
        </a:xfrm>
        <a:prstGeom prst="blockArc">
          <a:avLst>
            <a:gd name="adj1" fmla="val 18900000"/>
            <a:gd name="adj2" fmla="val 2700000"/>
            <a:gd name="adj3" fmla="val 296"/>
          </a:avLst>
        </a:pr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45AE3C-92BD-4DBA-AA91-3BA00348A0F7}">
      <dsp:nvSpPr>
        <dsp:cNvPr id="0" name=""/>
        <dsp:cNvSpPr/>
      </dsp:nvSpPr>
      <dsp:spPr>
        <a:xfrm>
          <a:off x="510965" y="283789"/>
          <a:ext cx="8681075" cy="570477"/>
        </a:xfrm>
        <a:prstGeom prst="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30480" rIns="30480" bIns="30480" numCol="1" spcCol="1270" anchor="ctr" anchorCtr="0">
          <a:noAutofit/>
        </a:bodyPr>
        <a:lstStyle/>
        <a:p>
          <a:pPr marL="0" lvl="0" indent="0" algn="l" defTabSz="533400">
            <a:lnSpc>
              <a:spcPct val="90000"/>
            </a:lnSpc>
            <a:spcBef>
              <a:spcPct val="0"/>
            </a:spcBef>
            <a:spcAft>
              <a:spcPct val="35000"/>
            </a:spcAft>
            <a:buNone/>
          </a:pPr>
          <a:r>
            <a:rPr lang="es-ES" sz="1200" b="1" kern="1200" dirty="0">
              <a:latin typeface="Arial" panose="020B0604020202020204" pitchFamily="34" charset="0"/>
              <a:cs typeface="Arial" panose="020B0604020202020204" pitchFamily="34" charset="0"/>
            </a:rPr>
            <a:t>El lugar, la fecha y la hora en que se inicia el acto de instalación; </a:t>
          </a:r>
          <a:endParaRPr lang="es-ES" sz="1200" b="1" kern="1200" dirty="0"/>
        </a:p>
      </dsp:txBody>
      <dsp:txXfrm>
        <a:off x="510965" y="283789"/>
        <a:ext cx="8681075" cy="570477"/>
      </dsp:txXfrm>
    </dsp:sp>
    <dsp:sp modelId="{EA933774-1EA4-45CA-81B0-FE2D67044B6E}">
      <dsp:nvSpPr>
        <dsp:cNvPr id="0" name=""/>
        <dsp:cNvSpPr/>
      </dsp:nvSpPr>
      <dsp:spPr>
        <a:xfrm>
          <a:off x="77849" y="214037"/>
          <a:ext cx="713096" cy="713096"/>
        </a:xfrm>
        <a:prstGeom prst="ellipse">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9EE4B62-3841-4084-AE8F-8CF6FDE4E15B}">
      <dsp:nvSpPr>
        <dsp:cNvPr id="0" name=""/>
        <dsp:cNvSpPr/>
      </dsp:nvSpPr>
      <dsp:spPr>
        <a:xfrm>
          <a:off x="903654" y="1140954"/>
          <a:ext cx="8211819" cy="570477"/>
        </a:xfrm>
        <a:prstGeom prst="rect">
          <a:avLst/>
        </a:prstGeom>
        <a:solidFill>
          <a:schemeClr val="accent5">
            <a:hueOff val="961627"/>
            <a:satOff val="-1953"/>
            <a:lumOff val="125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30480" rIns="30480" bIns="30480" numCol="1" spcCol="1270" anchor="ctr" anchorCtr="0">
          <a:noAutofit/>
        </a:bodyPr>
        <a:lstStyle/>
        <a:p>
          <a:pPr marL="0" lvl="0" indent="0" algn="l" defTabSz="533400">
            <a:lnSpc>
              <a:spcPct val="90000"/>
            </a:lnSpc>
            <a:spcBef>
              <a:spcPct val="0"/>
            </a:spcBef>
            <a:spcAft>
              <a:spcPct val="35000"/>
            </a:spcAft>
            <a:buNone/>
          </a:pPr>
          <a:r>
            <a:rPr lang="es-ES" sz="1200" b="1" kern="1200" dirty="0">
              <a:latin typeface="Arial" panose="020B0604020202020204" pitchFamily="34" charset="0"/>
              <a:cs typeface="Arial" panose="020B0604020202020204" pitchFamily="34" charset="0"/>
            </a:rPr>
            <a:t>El nombre completo y firma autógrafa de las personas que actúan como funcionarios de casilla; </a:t>
          </a:r>
          <a:endParaRPr lang="es-ES" sz="1200" b="1" kern="1200" dirty="0"/>
        </a:p>
      </dsp:txBody>
      <dsp:txXfrm>
        <a:off x="903654" y="1140954"/>
        <a:ext cx="8211819" cy="570477"/>
      </dsp:txXfrm>
    </dsp:sp>
    <dsp:sp modelId="{13FF6234-15D2-42AF-89F2-3310B1BF2FCA}">
      <dsp:nvSpPr>
        <dsp:cNvPr id="0" name=""/>
        <dsp:cNvSpPr/>
      </dsp:nvSpPr>
      <dsp:spPr>
        <a:xfrm>
          <a:off x="547106" y="1069644"/>
          <a:ext cx="713096" cy="713096"/>
        </a:xfrm>
        <a:prstGeom prst="ellipse">
          <a:avLst/>
        </a:prstGeom>
        <a:solidFill>
          <a:schemeClr val="lt1">
            <a:hueOff val="0"/>
            <a:satOff val="0"/>
            <a:lumOff val="0"/>
            <a:alphaOff val="0"/>
          </a:schemeClr>
        </a:solidFill>
        <a:ln w="9525" cap="rnd" cmpd="sng" algn="ctr">
          <a:solidFill>
            <a:schemeClr val="accent5">
              <a:hueOff val="961627"/>
              <a:satOff val="-1953"/>
              <a:lumOff val="1255"/>
              <a:alphaOff val="0"/>
            </a:schemeClr>
          </a:solidFill>
          <a:prstDash val="solid"/>
        </a:ln>
        <a:effectLst/>
      </dsp:spPr>
      <dsp:style>
        <a:lnRef idx="1">
          <a:scrgbClr r="0" g="0" b="0"/>
        </a:lnRef>
        <a:fillRef idx="2">
          <a:scrgbClr r="0" g="0" b="0"/>
        </a:fillRef>
        <a:effectRef idx="0">
          <a:scrgbClr r="0" g="0" b="0"/>
        </a:effectRef>
        <a:fontRef idx="minor"/>
      </dsp:style>
    </dsp:sp>
    <dsp:sp modelId="{6E035909-956E-4A00-B03D-C578CC6595A1}">
      <dsp:nvSpPr>
        <dsp:cNvPr id="0" name=""/>
        <dsp:cNvSpPr/>
      </dsp:nvSpPr>
      <dsp:spPr>
        <a:xfrm>
          <a:off x="1118233" y="1996562"/>
          <a:ext cx="7997239" cy="570477"/>
        </a:xfrm>
        <a:prstGeom prst="rect">
          <a:avLst/>
        </a:prstGeom>
        <a:solidFill>
          <a:schemeClr val="accent5">
            <a:hueOff val="1923253"/>
            <a:satOff val="-3906"/>
            <a:lumOff val="251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30480" rIns="30480" bIns="30480" numCol="1" spcCol="1270" anchor="ctr" anchorCtr="0">
          <a:noAutofit/>
        </a:bodyPr>
        <a:lstStyle/>
        <a:p>
          <a:pPr marL="0" lvl="0" indent="0" algn="l" defTabSz="533400">
            <a:lnSpc>
              <a:spcPct val="90000"/>
            </a:lnSpc>
            <a:spcBef>
              <a:spcPct val="0"/>
            </a:spcBef>
            <a:spcAft>
              <a:spcPct val="35000"/>
            </a:spcAft>
            <a:buNone/>
          </a:pPr>
          <a:r>
            <a:rPr lang="es-ES" sz="1200" b="1" kern="1200" dirty="0">
              <a:latin typeface="Arial" panose="020B0604020202020204" pitchFamily="34" charset="0"/>
              <a:cs typeface="Arial" panose="020B0604020202020204" pitchFamily="34" charset="0"/>
            </a:rPr>
            <a:t>El número de boletas recibidas para cada elección en la casilla que corresponda, consignando en el acta los números de folios; </a:t>
          </a:r>
          <a:endParaRPr lang="es-ES" sz="1200" b="1" kern="1200" dirty="0"/>
        </a:p>
      </dsp:txBody>
      <dsp:txXfrm>
        <a:off x="1118233" y="1996562"/>
        <a:ext cx="7997239" cy="570477"/>
      </dsp:txXfrm>
    </dsp:sp>
    <dsp:sp modelId="{ED73741D-44C7-45CC-A7BB-B1DA7DE172AA}">
      <dsp:nvSpPr>
        <dsp:cNvPr id="0" name=""/>
        <dsp:cNvSpPr/>
      </dsp:nvSpPr>
      <dsp:spPr>
        <a:xfrm>
          <a:off x="761685" y="1925252"/>
          <a:ext cx="713096" cy="713096"/>
        </a:xfrm>
        <a:prstGeom prst="ellipse">
          <a:avLst/>
        </a:prstGeom>
        <a:solidFill>
          <a:schemeClr val="lt1">
            <a:hueOff val="0"/>
            <a:satOff val="0"/>
            <a:lumOff val="0"/>
            <a:alphaOff val="0"/>
          </a:schemeClr>
        </a:solidFill>
        <a:ln w="9525" cap="rnd" cmpd="sng" algn="ctr">
          <a:solidFill>
            <a:schemeClr val="accent5">
              <a:hueOff val="1923253"/>
              <a:satOff val="-3906"/>
              <a:lumOff val="2510"/>
              <a:alphaOff val="0"/>
            </a:schemeClr>
          </a:solidFill>
          <a:prstDash val="solid"/>
        </a:ln>
        <a:effectLst/>
      </dsp:spPr>
      <dsp:style>
        <a:lnRef idx="1">
          <a:scrgbClr r="0" g="0" b="0"/>
        </a:lnRef>
        <a:fillRef idx="2">
          <a:scrgbClr r="0" g="0" b="0"/>
        </a:fillRef>
        <a:effectRef idx="0">
          <a:scrgbClr r="0" g="0" b="0"/>
        </a:effectRef>
        <a:fontRef idx="minor"/>
      </dsp:style>
    </dsp:sp>
    <dsp:sp modelId="{6CB183AE-29D9-4CBA-AC9C-E0BC84783D24}">
      <dsp:nvSpPr>
        <dsp:cNvPr id="0" name=""/>
        <dsp:cNvSpPr/>
      </dsp:nvSpPr>
      <dsp:spPr>
        <a:xfrm>
          <a:off x="1118233" y="2851627"/>
          <a:ext cx="7997239" cy="570477"/>
        </a:xfrm>
        <a:prstGeom prst="rect">
          <a:avLst/>
        </a:prstGeom>
        <a:solidFill>
          <a:schemeClr val="accent5">
            <a:hueOff val="2884880"/>
            <a:satOff val="-5858"/>
            <a:lumOff val="376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30480" rIns="30480" bIns="30480" numCol="1" spcCol="1270" anchor="ctr" anchorCtr="0">
          <a:noAutofit/>
        </a:bodyPr>
        <a:lstStyle/>
        <a:p>
          <a:pPr marL="0" lvl="0" indent="0" algn="l" defTabSz="533400">
            <a:lnSpc>
              <a:spcPct val="90000"/>
            </a:lnSpc>
            <a:spcBef>
              <a:spcPct val="0"/>
            </a:spcBef>
            <a:spcAft>
              <a:spcPct val="35000"/>
            </a:spcAft>
            <a:buNone/>
          </a:pPr>
          <a:r>
            <a:rPr lang="es-ES" sz="1200" b="1" kern="1200" dirty="0">
              <a:latin typeface="Arial" panose="020B0604020202020204" pitchFamily="34" charset="0"/>
              <a:cs typeface="Arial" panose="020B0604020202020204" pitchFamily="34" charset="0"/>
            </a:rPr>
            <a:t>Que las urnas se armaron o abrieron en presencia de los funcionarios y representantes presentes para comprobar que estaban vacías y que se colocaron en una mesa o lugar adecuado a la vista de los electores y representantes de los Partidos Políticos y de Candidatos Independientes; </a:t>
          </a:r>
          <a:endParaRPr lang="es-ES" sz="1200" b="1" kern="1200" dirty="0"/>
        </a:p>
      </dsp:txBody>
      <dsp:txXfrm>
        <a:off x="1118233" y="2851627"/>
        <a:ext cx="7997239" cy="570477"/>
      </dsp:txXfrm>
    </dsp:sp>
    <dsp:sp modelId="{2F045CE3-BF3B-4E15-8647-A8664608BFE7}">
      <dsp:nvSpPr>
        <dsp:cNvPr id="0" name=""/>
        <dsp:cNvSpPr/>
      </dsp:nvSpPr>
      <dsp:spPr>
        <a:xfrm>
          <a:off x="761685" y="2780318"/>
          <a:ext cx="713096" cy="713096"/>
        </a:xfrm>
        <a:prstGeom prst="ellipse">
          <a:avLst/>
        </a:prstGeom>
        <a:solidFill>
          <a:schemeClr val="lt1">
            <a:hueOff val="0"/>
            <a:satOff val="0"/>
            <a:lumOff val="0"/>
            <a:alphaOff val="0"/>
          </a:schemeClr>
        </a:solidFill>
        <a:ln w="9525" cap="rnd" cmpd="sng" algn="ctr">
          <a:solidFill>
            <a:schemeClr val="accent5">
              <a:hueOff val="2884880"/>
              <a:satOff val="-5858"/>
              <a:lumOff val="3765"/>
              <a:alphaOff val="0"/>
            </a:schemeClr>
          </a:solidFill>
          <a:prstDash val="solid"/>
        </a:ln>
        <a:effectLst/>
      </dsp:spPr>
      <dsp:style>
        <a:lnRef idx="1">
          <a:scrgbClr r="0" g="0" b="0"/>
        </a:lnRef>
        <a:fillRef idx="2">
          <a:scrgbClr r="0" g="0" b="0"/>
        </a:fillRef>
        <a:effectRef idx="0">
          <a:scrgbClr r="0" g="0" b="0"/>
        </a:effectRef>
        <a:fontRef idx="minor"/>
      </dsp:style>
    </dsp:sp>
    <dsp:sp modelId="{CBB56C0F-23FB-4182-BE80-B64FE67280B8}">
      <dsp:nvSpPr>
        <dsp:cNvPr id="0" name=""/>
        <dsp:cNvSpPr/>
      </dsp:nvSpPr>
      <dsp:spPr>
        <a:xfrm>
          <a:off x="903654" y="3707235"/>
          <a:ext cx="8211819" cy="570477"/>
        </a:xfrm>
        <a:prstGeom prst="rect">
          <a:avLst/>
        </a:prstGeom>
        <a:solidFill>
          <a:schemeClr val="accent5">
            <a:hueOff val="3846506"/>
            <a:satOff val="-7811"/>
            <a:lumOff val="502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30480" rIns="30480" bIns="30480" numCol="1" spcCol="1270" anchor="ctr" anchorCtr="0">
          <a:noAutofit/>
        </a:bodyPr>
        <a:lstStyle/>
        <a:p>
          <a:pPr marL="0" lvl="0" indent="0" algn="l" defTabSz="533400">
            <a:lnSpc>
              <a:spcPct val="90000"/>
            </a:lnSpc>
            <a:spcBef>
              <a:spcPct val="0"/>
            </a:spcBef>
            <a:spcAft>
              <a:spcPct val="35000"/>
            </a:spcAft>
            <a:buNone/>
          </a:pPr>
          <a:r>
            <a:rPr lang="es-ES" sz="1200" b="1" kern="1200" dirty="0">
              <a:latin typeface="Arial" panose="020B0604020202020204" pitchFamily="34" charset="0"/>
              <a:cs typeface="Arial" panose="020B0604020202020204" pitchFamily="34" charset="0"/>
            </a:rPr>
            <a:t>Una relación de los incidentes suscitados (si se presenta)</a:t>
          </a:r>
        </a:p>
      </dsp:txBody>
      <dsp:txXfrm>
        <a:off x="903654" y="3707235"/>
        <a:ext cx="8211819" cy="570477"/>
      </dsp:txXfrm>
    </dsp:sp>
    <dsp:sp modelId="{394FECB6-9A38-451F-8D51-4FC005040CB7}">
      <dsp:nvSpPr>
        <dsp:cNvPr id="0" name=""/>
        <dsp:cNvSpPr/>
      </dsp:nvSpPr>
      <dsp:spPr>
        <a:xfrm>
          <a:off x="547106" y="3635925"/>
          <a:ext cx="713096" cy="713096"/>
        </a:xfrm>
        <a:prstGeom prst="ellipse">
          <a:avLst/>
        </a:prstGeom>
        <a:solidFill>
          <a:schemeClr val="lt1">
            <a:hueOff val="0"/>
            <a:satOff val="0"/>
            <a:lumOff val="0"/>
            <a:alphaOff val="0"/>
          </a:schemeClr>
        </a:solidFill>
        <a:ln w="9525" cap="rnd" cmpd="sng" algn="ctr">
          <a:solidFill>
            <a:schemeClr val="accent5">
              <a:hueOff val="3846506"/>
              <a:satOff val="-7811"/>
              <a:lumOff val="5020"/>
              <a:alphaOff val="0"/>
            </a:schemeClr>
          </a:solidFill>
          <a:prstDash val="solid"/>
        </a:ln>
        <a:effectLst/>
      </dsp:spPr>
      <dsp:style>
        <a:lnRef idx="1">
          <a:scrgbClr r="0" g="0" b="0"/>
        </a:lnRef>
        <a:fillRef idx="2">
          <a:scrgbClr r="0" g="0" b="0"/>
        </a:fillRef>
        <a:effectRef idx="0">
          <a:scrgbClr r="0" g="0" b="0"/>
        </a:effectRef>
        <a:fontRef idx="minor"/>
      </dsp:style>
    </dsp:sp>
    <dsp:sp modelId="{3602838F-AC69-4EBB-BD22-88374AACF7E0}">
      <dsp:nvSpPr>
        <dsp:cNvPr id="0" name=""/>
        <dsp:cNvSpPr/>
      </dsp:nvSpPr>
      <dsp:spPr>
        <a:xfrm>
          <a:off x="434398" y="4562842"/>
          <a:ext cx="8681075" cy="570477"/>
        </a:xfrm>
        <a:prstGeom prst="rect">
          <a:avLst/>
        </a:prstGeom>
        <a:solidFill>
          <a:schemeClr val="accent5">
            <a:hueOff val="4808133"/>
            <a:satOff val="-9764"/>
            <a:lumOff val="627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30480" rIns="30480" bIns="30480" numCol="1" spcCol="1270" anchor="ctr" anchorCtr="0">
          <a:noAutofit/>
        </a:bodyPr>
        <a:lstStyle/>
        <a:p>
          <a:pPr marL="0" lvl="0" indent="0" algn="l" defTabSz="533400">
            <a:lnSpc>
              <a:spcPct val="90000"/>
            </a:lnSpc>
            <a:spcBef>
              <a:spcPct val="0"/>
            </a:spcBef>
            <a:spcAft>
              <a:spcPct val="35000"/>
            </a:spcAft>
            <a:buNone/>
          </a:pPr>
          <a:r>
            <a:rPr lang="es-ES" sz="1200" b="1" kern="1200" dirty="0">
              <a:latin typeface="Arial" panose="020B0604020202020204" pitchFamily="34" charset="0"/>
              <a:cs typeface="Arial" panose="020B0604020202020204" pitchFamily="34" charset="0"/>
            </a:rPr>
            <a:t>En su caso, la causa por la que se cambió de ubicación la casilla</a:t>
          </a:r>
        </a:p>
      </dsp:txBody>
      <dsp:txXfrm>
        <a:off x="434398" y="4562842"/>
        <a:ext cx="8681075" cy="570477"/>
      </dsp:txXfrm>
    </dsp:sp>
    <dsp:sp modelId="{79EEBE21-9067-42EF-A817-B38042C113F3}">
      <dsp:nvSpPr>
        <dsp:cNvPr id="0" name=""/>
        <dsp:cNvSpPr/>
      </dsp:nvSpPr>
      <dsp:spPr>
        <a:xfrm>
          <a:off x="77849" y="4491533"/>
          <a:ext cx="713096" cy="713096"/>
        </a:xfrm>
        <a:prstGeom prst="ellipse">
          <a:avLst/>
        </a:prstGeom>
        <a:solidFill>
          <a:schemeClr val="lt1">
            <a:hueOff val="0"/>
            <a:satOff val="0"/>
            <a:lumOff val="0"/>
            <a:alphaOff val="0"/>
          </a:schemeClr>
        </a:solidFill>
        <a:ln w="9525" cap="rnd" cmpd="sng" algn="ctr">
          <a:solidFill>
            <a:schemeClr val="accent5">
              <a:hueOff val="4808133"/>
              <a:satOff val="-9764"/>
              <a:lumOff val="6275"/>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40002-4457-4BF6-9BDB-B18074DC4EE7}">
      <dsp:nvSpPr>
        <dsp:cNvPr id="0" name=""/>
        <dsp:cNvSpPr/>
      </dsp:nvSpPr>
      <dsp:spPr>
        <a:xfrm>
          <a:off x="0" y="0"/>
          <a:ext cx="8520829" cy="917170"/>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t>Aprobación del acuerdo del CED, por el que se habilitarán espacios para la instalación de GT y en su caso PR. </a:t>
          </a:r>
        </a:p>
      </dsp:txBody>
      <dsp:txXfrm>
        <a:off x="26863" y="26863"/>
        <a:ext cx="7453630" cy="863444"/>
      </dsp:txXfrm>
    </dsp:sp>
    <dsp:sp modelId="{AB92048C-C6A0-43C0-A131-50C4252836FA}">
      <dsp:nvSpPr>
        <dsp:cNvPr id="0" name=""/>
        <dsp:cNvSpPr/>
      </dsp:nvSpPr>
      <dsp:spPr>
        <a:xfrm>
          <a:off x="713619" y="1083928"/>
          <a:ext cx="8520829" cy="917170"/>
        </a:xfrm>
        <a:prstGeom prst="roundRect">
          <a:avLst>
            <a:gd name="adj" fmla="val 10000"/>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t>Aprobación del acuerdo del CED, por el que se determina el listado de participantes que auxiliarán al CED en el recuento de votos y asignación de funciones</a:t>
          </a:r>
          <a:endParaRPr lang="es-MX" sz="1600" kern="1200" dirty="0"/>
        </a:p>
      </dsp:txBody>
      <dsp:txXfrm>
        <a:off x="740482" y="1110791"/>
        <a:ext cx="7157323" cy="863444"/>
      </dsp:txXfrm>
    </dsp:sp>
    <dsp:sp modelId="{6549F52F-0090-4A48-835E-DCAEAE126323}">
      <dsp:nvSpPr>
        <dsp:cNvPr id="0" name=""/>
        <dsp:cNvSpPr/>
      </dsp:nvSpPr>
      <dsp:spPr>
        <a:xfrm>
          <a:off x="1416587" y="2143465"/>
          <a:ext cx="8520829" cy="982885"/>
        </a:xfrm>
        <a:prstGeom prst="roundRect">
          <a:avLst>
            <a:gd name="adj" fmla="val 10000"/>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MX" sz="1600" kern="1200" dirty="0"/>
            <a:t>Informe </a:t>
          </a:r>
          <a:r>
            <a:rPr lang="es-MX" sz="1600" b="0" i="0" kern="1200" dirty="0"/>
            <a:t>sobre la logística y medidas de seguridad y custodia para el traslado de los paquetes electorales a los lugares previstos para la instalación de GT, en las instalaciones del CED o, en su caso, en la sede alterna, en las que se realizará el recuento total o parcial; e</a:t>
          </a:r>
          <a:endParaRPr lang="es-MX" sz="1600" kern="1200" dirty="0"/>
        </a:p>
      </dsp:txBody>
      <dsp:txXfrm>
        <a:off x="1445375" y="2172253"/>
        <a:ext cx="7164124" cy="925309"/>
      </dsp:txXfrm>
    </dsp:sp>
    <dsp:sp modelId="{7D7430EB-77E1-49E8-80BE-57B8816207E3}">
      <dsp:nvSpPr>
        <dsp:cNvPr id="0" name=""/>
        <dsp:cNvSpPr/>
      </dsp:nvSpPr>
      <dsp:spPr>
        <a:xfrm>
          <a:off x="2130207" y="3251786"/>
          <a:ext cx="8520829" cy="917170"/>
        </a:xfrm>
        <a:prstGeom prst="roundRect">
          <a:avLst>
            <a:gd name="adj" fmla="val 10000"/>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S" sz="1800" kern="1200" dirty="0">
              <a:latin typeface="Arial" panose="020B0604020202020204" pitchFamily="34" charset="0"/>
              <a:cs typeface="Arial" panose="020B0604020202020204" pitchFamily="34" charset="0"/>
            </a:rPr>
            <a:t>Informe de la presidencia del CED, sobre el resultado del procedimiento de acreditación y sustitución de representantes de los PP y, en su caso de CI ante los GT.</a:t>
          </a:r>
          <a:endParaRPr lang="es-ES" sz="1800" kern="1200" dirty="0"/>
        </a:p>
      </dsp:txBody>
      <dsp:txXfrm>
        <a:off x="2157070" y="3278649"/>
        <a:ext cx="7157323" cy="863444"/>
      </dsp:txXfrm>
    </dsp:sp>
    <dsp:sp modelId="{3388ADEC-E62F-4FF0-A0DC-115C2D375F9B}">
      <dsp:nvSpPr>
        <dsp:cNvPr id="0" name=""/>
        <dsp:cNvSpPr/>
      </dsp:nvSpPr>
      <dsp:spPr>
        <a:xfrm>
          <a:off x="7924668" y="702469"/>
          <a:ext cx="596160" cy="596160"/>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s-ES" sz="2700" kern="1200"/>
        </a:p>
      </dsp:txBody>
      <dsp:txXfrm>
        <a:off x="8058804" y="702469"/>
        <a:ext cx="327888" cy="448610"/>
      </dsp:txXfrm>
    </dsp:sp>
    <dsp:sp modelId="{887DE6D9-154E-4B48-BFD9-3836AB945B3B}">
      <dsp:nvSpPr>
        <dsp:cNvPr id="0" name=""/>
        <dsp:cNvSpPr/>
      </dsp:nvSpPr>
      <dsp:spPr>
        <a:xfrm>
          <a:off x="8638288" y="1786398"/>
          <a:ext cx="596160" cy="596160"/>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s-MX" sz="2700" kern="1200"/>
        </a:p>
      </dsp:txBody>
      <dsp:txXfrm>
        <a:off x="8772424" y="1786398"/>
        <a:ext cx="327888" cy="448610"/>
      </dsp:txXfrm>
    </dsp:sp>
    <dsp:sp modelId="{2FD7C41B-3638-4D0D-81DB-F9B7605FD05C}">
      <dsp:nvSpPr>
        <dsp:cNvPr id="0" name=""/>
        <dsp:cNvSpPr/>
      </dsp:nvSpPr>
      <dsp:spPr>
        <a:xfrm>
          <a:off x="9341256" y="2870326"/>
          <a:ext cx="596160" cy="596160"/>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s-MX" sz="2700" kern="1200"/>
        </a:p>
      </dsp:txBody>
      <dsp:txXfrm>
        <a:off x="9475392" y="2870326"/>
        <a:ext cx="327888" cy="4486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05929-7FC3-4EAD-A38A-CA13D80FA0AF}">
      <dsp:nvSpPr>
        <dsp:cNvPr id="0" name=""/>
        <dsp:cNvSpPr/>
      </dsp:nvSpPr>
      <dsp:spPr>
        <a:xfrm>
          <a:off x="0" y="0"/>
          <a:ext cx="7630854" cy="618584"/>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a) Cuando el paquete electoral se reciba con muestras de alteración.</a:t>
          </a:r>
        </a:p>
      </dsp:txBody>
      <dsp:txXfrm>
        <a:off x="18118" y="18118"/>
        <a:ext cx="6890979" cy="582348"/>
      </dsp:txXfrm>
    </dsp:sp>
    <dsp:sp modelId="{D25C3365-01BE-465C-B12A-9C9D44EE4BC6}">
      <dsp:nvSpPr>
        <dsp:cNvPr id="0" name=""/>
        <dsp:cNvSpPr/>
      </dsp:nvSpPr>
      <dsp:spPr>
        <a:xfrm>
          <a:off x="569836" y="704498"/>
          <a:ext cx="7630854" cy="618584"/>
        </a:xfrm>
        <a:prstGeom prst="roundRect">
          <a:avLst>
            <a:gd name="adj" fmla="val 10000"/>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b) Cuando los resultados de las actas no coincidan. </a:t>
          </a:r>
        </a:p>
      </dsp:txBody>
      <dsp:txXfrm>
        <a:off x="587954" y="722616"/>
        <a:ext cx="6622702" cy="582348"/>
      </dsp:txXfrm>
    </dsp:sp>
    <dsp:sp modelId="{5873AD3A-43CA-4355-8C53-7294D2C03971}">
      <dsp:nvSpPr>
        <dsp:cNvPr id="0" name=""/>
        <dsp:cNvSpPr/>
      </dsp:nvSpPr>
      <dsp:spPr>
        <a:xfrm>
          <a:off x="1139673" y="1408997"/>
          <a:ext cx="7630854" cy="618584"/>
        </a:xfrm>
        <a:prstGeom prst="roundRect">
          <a:avLst>
            <a:gd name="adj" fmla="val 10000"/>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c) Por alteraciones evidentes en las actas que generen duda fundada sobre el resultado de la elección en la casilla.</a:t>
          </a:r>
        </a:p>
      </dsp:txBody>
      <dsp:txXfrm>
        <a:off x="1157791" y="1427115"/>
        <a:ext cx="6622702" cy="582348"/>
      </dsp:txXfrm>
    </dsp:sp>
    <dsp:sp modelId="{D980C24C-06E1-4854-9860-EFCEB8D5872C}">
      <dsp:nvSpPr>
        <dsp:cNvPr id="0" name=""/>
        <dsp:cNvSpPr/>
      </dsp:nvSpPr>
      <dsp:spPr>
        <a:xfrm>
          <a:off x="1709509" y="2113496"/>
          <a:ext cx="7630854" cy="618584"/>
        </a:xfrm>
        <a:prstGeom prst="roundRect">
          <a:avLst>
            <a:gd name="adj" fmla="val 10000"/>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d) Que no exista el acta de escrutinio y cómputo en el expediente de la casilla, ni obrare en poder de la presidencia del CED. </a:t>
          </a:r>
        </a:p>
      </dsp:txBody>
      <dsp:txXfrm>
        <a:off x="1727627" y="2131614"/>
        <a:ext cx="6622702" cy="582348"/>
      </dsp:txXfrm>
    </dsp:sp>
    <dsp:sp modelId="{334D95AC-9CBF-46D7-BA01-B34A5AA75C74}">
      <dsp:nvSpPr>
        <dsp:cNvPr id="0" name=""/>
        <dsp:cNvSpPr/>
      </dsp:nvSpPr>
      <dsp:spPr>
        <a:xfrm>
          <a:off x="2279346" y="2817995"/>
          <a:ext cx="7630854" cy="618584"/>
        </a:xfrm>
        <a:prstGeom prst="roundRect">
          <a:avLst>
            <a:gd name="adj" fmla="val 10000"/>
          </a:avLst>
        </a:prstGeom>
        <a:solidFill>
          <a:schemeClr val="accent6">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e) Cuando existan errores o inconsistencias evidentes en los distintos elementos de las actas, salvo que puedan corregirse o aclararse con otros elementos a satisfacción plena de quien lo haya solicitado. </a:t>
          </a:r>
        </a:p>
      </dsp:txBody>
      <dsp:txXfrm>
        <a:off x="2297464" y="2836113"/>
        <a:ext cx="6622702" cy="582348"/>
      </dsp:txXfrm>
    </dsp:sp>
    <dsp:sp modelId="{43226864-8D4C-4856-8F62-9759464B395D}">
      <dsp:nvSpPr>
        <dsp:cNvPr id="0" name=""/>
        <dsp:cNvSpPr/>
      </dsp:nvSpPr>
      <dsp:spPr>
        <a:xfrm>
          <a:off x="7228774" y="451910"/>
          <a:ext cx="402079" cy="402079"/>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7319242" y="451910"/>
        <a:ext cx="221143" cy="302564"/>
      </dsp:txXfrm>
    </dsp:sp>
    <dsp:sp modelId="{DAF13DE5-AAD0-420C-885D-7C26ACF4C0C5}">
      <dsp:nvSpPr>
        <dsp:cNvPr id="0" name=""/>
        <dsp:cNvSpPr/>
      </dsp:nvSpPr>
      <dsp:spPr>
        <a:xfrm>
          <a:off x="7798611" y="1156409"/>
          <a:ext cx="402079" cy="402079"/>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7889079" y="1156409"/>
        <a:ext cx="221143" cy="302564"/>
      </dsp:txXfrm>
    </dsp:sp>
    <dsp:sp modelId="{DDC0F896-F799-47CE-8F5B-96635952AF90}">
      <dsp:nvSpPr>
        <dsp:cNvPr id="0" name=""/>
        <dsp:cNvSpPr/>
      </dsp:nvSpPr>
      <dsp:spPr>
        <a:xfrm>
          <a:off x="8368448" y="1850598"/>
          <a:ext cx="402079" cy="402079"/>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8458916" y="1850598"/>
        <a:ext cx="221143" cy="302564"/>
      </dsp:txXfrm>
    </dsp:sp>
    <dsp:sp modelId="{8EB4A0E8-30F0-430E-BAA7-40B52EAA09D6}">
      <dsp:nvSpPr>
        <dsp:cNvPr id="0" name=""/>
        <dsp:cNvSpPr/>
      </dsp:nvSpPr>
      <dsp:spPr>
        <a:xfrm>
          <a:off x="8938284" y="2561970"/>
          <a:ext cx="402079" cy="402079"/>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9028752" y="2561970"/>
        <a:ext cx="221143" cy="3025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4C80C-36C3-4AC3-B2D5-FDC626A10674}">
      <dsp:nvSpPr>
        <dsp:cNvPr id="0" name=""/>
        <dsp:cNvSpPr/>
      </dsp:nvSpPr>
      <dsp:spPr>
        <a:xfrm rot="16200000">
          <a:off x="-1307925" y="1309058"/>
          <a:ext cx="5563567" cy="2945450"/>
        </a:xfrm>
        <a:prstGeom prst="flowChartManualOperation">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Arial" panose="020B0604020202020204" pitchFamily="34" charset="0"/>
              <a:cs typeface="Arial" panose="020B0604020202020204" pitchFamily="34" charset="0"/>
            </a:rPr>
            <a:t>Constancias individuales. </a:t>
          </a:r>
        </a:p>
        <a:p>
          <a:pPr marL="0" lvl="0" indent="0" algn="just"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Las constancias individuales por paquete recontado en GT, se producirán con base en el modelo señalado en el Anexo 4.1 apartado A del RE </a:t>
          </a:r>
        </a:p>
        <a:p>
          <a:pPr marL="0" lvl="0" indent="0" algn="just"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Las representaciones acreditadas deberán recibir de inmediato copia de las constancias individuales levantadas en los GT, en caso de que en el momento que se generen no se encuentren presentes, éstas se entregarán a la Presidencia del CED respectivo a la conclusión de los Trabajos del Grupo, para que a su vez las entregue a la representación ante el CED.</a:t>
          </a:r>
          <a:endParaRPr lang="es-ES" sz="1200" kern="1200" dirty="0"/>
        </a:p>
      </dsp:txBody>
      <dsp:txXfrm rot="5400000">
        <a:off x="1133" y="1112713"/>
        <a:ext cx="2945450" cy="3338141"/>
      </dsp:txXfrm>
    </dsp:sp>
    <dsp:sp modelId="{056224B7-5501-4BDF-862F-91D05BB1DC61}">
      <dsp:nvSpPr>
        <dsp:cNvPr id="0" name=""/>
        <dsp:cNvSpPr/>
      </dsp:nvSpPr>
      <dsp:spPr>
        <a:xfrm rot="16200000">
          <a:off x="1858433" y="1309058"/>
          <a:ext cx="5563567" cy="2945450"/>
        </a:xfrm>
        <a:prstGeom prst="flowChartManualOperation">
          <a:avLst/>
        </a:prstGeom>
        <a:solidFill>
          <a:schemeClr val="accent5">
            <a:hueOff val="2404066"/>
            <a:satOff val="-4882"/>
            <a:lumOff val="3137"/>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Arial" panose="020B0604020202020204" pitchFamily="34" charset="0"/>
              <a:cs typeface="Arial" panose="020B0604020202020204" pitchFamily="34" charset="0"/>
            </a:rPr>
            <a:t>Actas circunstanciadas</a:t>
          </a:r>
        </a:p>
        <a:p>
          <a:pPr marL="0" lvl="0" indent="0" algn="just" defTabSz="533400">
            <a:lnSpc>
              <a:spcPct val="90000"/>
            </a:lnSpc>
            <a:spcBef>
              <a:spcPct val="0"/>
            </a:spcBef>
            <a:spcAft>
              <a:spcPct val="35000"/>
            </a:spcAft>
            <a:buNone/>
          </a:pPr>
          <a:r>
            <a:rPr lang="es-MX" sz="1200" b="0" i="0" kern="1200" dirty="0">
              <a:latin typeface="Arial" panose="020B0604020202020204" pitchFamily="34" charset="0"/>
              <a:cs typeface="Arial" panose="020B0604020202020204" pitchFamily="34" charset="0"/>
            </a:rPr>
            <a:t>El acta circunstanciada de recuento de votos en GT es el documento elaborado por la Consejería Electoral que preside el GT con el apoyo de una persona auxiliar de captura, en la que consignará el resultado del recuento de cada casilla, con los elementos enlistados anteriormente.</a:t>
          </a:r>
          <a:endParaRPr lang="es-ES" sz="1200" kern="1200" dirty="0">
            <a:latin typeface="Arial" panose="020B0604020202020204" pitchFamily="34" charset="0"/>
            <a:cs typeface="Arial" panose="020B0604020202020204" pitchFamily="34" charset="0"/>
          </a:endParaRPr>
        </a:p>
      </dsp:txBody>
      <dsp:txXfrm rot="5400000">
        <a:off x="3167491" y="1112713"/>
        <a:ext cx="2945450" cy="3338141"/>
      </dsp:txXfrm>
    </dsp:sp>
    <dsp:sp modelId="{2792409C-9FA8-4897-910A-7EC5C2DF7C58}">
      <dsp:nvSpPr>
        <dsp:cNvPr id="0" name=""/>
        <dsp:cNvSpPr/>
      </dsp:nvSpPr>
      <dsp:spPr>
        <a:xfrm rot="16200000">
          <a:off x="5024792" y="1309058"/>
          <a:ext cx="5563567" cy="2945450"/>
        </a:xfrm>
        <a:prstGeom prst="flowChartManualOperation">
          <a:avLst/>
        </a:prstGeom>
        <a:solidFill>
          <a:schemeClr val="accent5">
            <a:hueOff val="4808133"/>
            <a:satOff val="-9764"/>
            <a:lumOff val="627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just" defTabSz="533400">
            <a:lnSpc>
              <a:spcPct val="90000"/>
            </a:lnSpc>
            <a:spcBef>
              <a:spcPct val="0"/>
            </a:spcBef>
            <a:spcAft>
              <a:spcPct val="35000"/>
            </a:spcAft>
            <a:buNone/>
          </a:pPr>
          <a:r>
            <a:rPr lang="es-ES" sz="1200" b="1" kern="1200" dirty="0">
              <a:latin typeface="Arial" panose="020B0604020202020204" pitchFamily="34" charset="0"/>
              <a:cs typeface="Arial" panose="020B0604020202020204" pitchFamily="34" charset="0"/>
            </a:rPr>
            <a:t>Mecanismos del recuento de votos en Grupos de Trabajo. </a:t>
          </a:r>
        </a:p>
        <a:p>
          <a:pPr marL="0" lvl="0" indent="0" algn="just" defTabSz="533400">
            <a:lnSpc>
              <a:spcPct val="90000"/>
            </a:lnSpc>
            <a:spcBef>
              <a:spcPct val="0"/>
            </a:spcBef>
            <a:spcAft>
              <a:spcPct val="35000"/>
            </a:spcAft>
            <a:buNone/>
          </a:pPr>
          <a:endParaRPr lang="es-ES" sz="1200" b="1" kern="1200" dirty="0">
            <a:latin typeface="Arial" panose="020B0604020202020204" pitchFamily="34" charset="0"/>
            <a:cs typeface="Arial" panose="020B0604020202020204" pitchFamily="34" charset="0"/>
          </a:endParaRPr>
        </a:p>
        <a:p>
          <a:pPr marL="0" lvl="0" indent="0" algn="just"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El nuevo escrutinio y cómputo en GT se realizará en el orden siguiente:</a:t>
          </a:r>
        </a:p>
        <a:p>
          <a:pPr marL="0" lvl="0" indent="0" algn="just"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1.- Boletas no utilizadas</a:t>
          </a:r>
        </a:p>
        <a:p>
          <a:pPr marL="0" lvl="0" indent="0" algn="just"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2.- Votos nulos</a:t>
          </a:r>
        </a:p>
        <a:p>
          <a:pPr marL="0" lvl="0" indent="0" algn="just"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3.- Votos válidos </a:t>
          </a:r>
        </a:p>
        <a:p>
          <a:pPr marL="0" lvl="0" indent="0" algn="just"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Los GT deberán funcionar permanentemente hasta la conclusión del recuento de la totalidad de los paquetes que les fueron asignados. No se suspenderá por ningún motivo las actividades de un GT, en caso necesario, la Presidencia del CED deberá requerir la presencia de las consejerías propietarias o suplentes. Los GT </a:t>
          </a:r>
          <a:r>
            <a:rPr lang="es-ES" sz="1200" kern="1200" dirty="0" err="1">
              <a:latin typeface="Arial" panose="020B0604020202020204" pitchFamily="34" charset="0"/>
              <a:cs typeface="Arial" panose="020B0604020202020204" pitchFamily="34" charset="0"/>
            </a:rPr>
            <a:t>ó</a:t>
          </a:r>
          <a:r>
            <a:rPr lang="es-ES" sz="1200" kern="1200" dirty="0">
              <a:latin typeface="Arial" panose="020B0604020202020204" pitchFamily="34" charset="0"/>
              <a:cs typeface="Arial" panose="020B0604020202020204" pitchFamily="34" charset="0"/>
            </a:rPr>
            <a:t> PR solo se harán cargo del recuento de los votos y no de la discusión sobre su validez o nulidad. </a:t>
          </a:r>
          <a:endParaRPr lang="es-ES" sz="1200" kern="1200" dirty="0"/>
        </a:p>
      </dsp:txBody>
      <dsp:txXfrm rot="5400000">
        <a:off x="6333850" y="1112713"/>
        <a:ext cx="2945450" cy="333814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2D4F8-C90B-4BD6-812E-0D592AB0C29E}">
      <dsp:nvSpPr>
        <dsp:cNvPr id="0" name=""/>
        <dsp:cNvSpPr/>
      </dsp:nvSpPr>
      <dsp:spPr>
        <a:xfrm>
          <a:off x="2995008" y="3059"/>
          <a:ext cx="2282221" cy="1278553"/>
        </a:xfrm>
        <a:prstGeom prst="round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latin typeface="Arial" panose="020B0604020202020204" pitchFamily="34" charset="0"/>
              <a:cs typeface="Arial" panose="020B0604020202020204" pitchFamily="34" charset="0"/>
            </a:rPr>
            <a:t>I. </a:t>
          </a:r>
          <a:r>
            <a:rPr lang="es-MX" sz="1400" kern="1200" dirty="0">
              <a:latin typeface="Arial" panose="020B0604020202020204" pitchFamily="34" charset="0"/>
              <a:cs typeface="Arial" panose="020B0604020202020204" pitchFamily="34" charset="0"/>
            </a:rPr>
            <a:t>Entidad, Distrito, número de Circunscripción Plurinominal y Municipio;</a:t>
          </a:r>
        </a:p>
      </dsp:txBody>
      <dsp:txXfrm>
        <a:off x="3057422" y="65473"/>
        <a:ext cx="2157393" cy="1153725"/>
      </dsp:txXfrm>
    </dsp:sp>
    <dsp:sp modelId="{2B279DD3-DC81-4865-8F4D-7F3D0BC206CC}">
      <dsp:nvSpPr>
        <dsp:cNvPr id="0" name=""/>
        <dsp:cNvSpPr/>
      </dsp:nvSpPr>
      <dsp:spPr>
        <a:xfrm>
          <a:off x="1566458" y="642336"/>
          <a:ext cx="5139321" cy="5139321"/>
        </a:xfrm>
        <a:custGeom>
          <a:avLst/>
          <a:gdLst/>
          <a:ahLst/>
          <a:cxnLst/>
          <a:rect l="0" t="0" r="0" b="0"/>
          <a:pathLst>
            <a:path>
              <a:moveTo>
                <a:pt x="3722683" y="273207"/>
              </a:moveTo>
              <a:arcTo wR="2569660" hR="2569660" stAng="17799641" swAng="1765751"/>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0566A6-CD9E-4842-AB25-BBA7464B3B86}">
      <dsp:nvSpPr>
        <dsp:cNvPr id="0" name=""/>
        <dsp:cNvSpPr/>
      </dsp:nvSpPr>
      <dsp:spPr>
        <a:xfrm>
          <a:off x="5483093" y="1789470"/>
          <a:ext cx="2193837" cy="1256914"/>
        </a:xfrm>
        <a:prstGeom prst="roundRect">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latin typeface="Arial" panose="020B0604020202020204" pitchFamily="34" charset="0"/>
              <a:cs typeface="Arial" panose="020B0604020202020204" pitchFamily="34" charset="0"/>
            </a:rPr>
            <a:t>II. </a:t>
          </a:r>
          <a:r>
            <a:rPr lang="es-MX" sz="1400" kern="1200" dirty="0">
              <a:latin typeface="Arial" panose="020B0604020202020204" pitchFamily="34" charset="0"/>
              <a:cs typeface="Arial" panose="020B0604020202020204" pitchFamily="34" charset="0"/>
            </a:rPr>
            <a:t>Cargo para el que se postula al candidato o candidatos;</a:t>
          </a:r>
        </a:p>
      </dsp:txBody>
      <dsp:txXfrm>
        <a:off x="5544450" y="1850827"/>
        <a:ext cx="2071123" cy="1134200"/>
      </dsp:txXfrm>
    </dsp:sp>
    <dsp:sp modelId="{45F31C2D-1A8B-42A7-833F-78565BAA17D5}">
      <dsp:nvSpPr>
        <dsp:cNvPr id="0" name=""/>
        <dsp:cNvSpPr/>
      </dsp:nvSpPr>
      <dsp:spPr>
        <a:xfrm>
          <a:off x="1579372" y="782490"/>
          <a:ext cx="5139321" cy="5139321"/>
        </a:xfrm>
        <a:custGeom>
          <a:avLst/>
          <a:gdLst/>
          <a:ahLst/>
          <a:cxnLst/>
          <a:rect l="0" t="0" r="0" b="0"/>
          <a:pathLst>
            <a:path>
              <a:moveTo>
                <a:pt x="5122900" y="2279620"/>
              </a:moveTo>
              <a:arcTo wR="2569660" hR="2569660" stAng="21211149" swAng="2110701"/>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BB02FE-C14A-430B-BDF3-35137022E776}">
      <dsp:nvSpPr>
        <dsp:cNvPr id="0" name=""/>
        <dsp:cNvSpPr/>
      </dsp:nvSpPr>
      <dsp:spPr>
        <a:xfrm>
          <a:off x="4611030" y="4599928"/>
          <a:ext cx="2341929" cy="1381944"/>
        </a:xfrm>
        <a:prstGeom prst="roundRect">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latin typeface="Arial" panose="020B0604020202020204" pitchFamily="34" charset="0"/>
              <a:cs typeface="Arial" panose="020B0604020202020204" pitchFamily="34" charset="0"/>
            </a:rPr>
            <a:t>III.</a:t>
          </a:r>
          <a:r>
            <a:rPr lang="es-MX" sz="1400" kern="1200" dirty="0">
              <a:latin typeface="Arial" panose="020B0604020202020204" pitchFamily="34" charset="0"/>
              <a:cs typeface="Arial" panose="020B0604020202020204" pitchFamily="34" charset="0"/>
            </a:rPr>
            <a:t> Emblema a color de cada uno de los Partidos Políticos que participan con candidatos propios, en coalición, o en forma común, en la elección de que se trate;</a:t>
          </a:r>
        </a:p>
      </dsp:txBody>
      <dsp:txXfrm>
        <a:off x="4678491" y="4667389"/>
        <a:ext cx="2207007" cy="1247022"/>
      </dsp:txXfrm>
    </dsp:sp>
    <dsp:sp modelId="{308877D9-8DB4-435F-9B19-7CB6F4E88963}">
      <dsp:nvSpPr>
        <dsp:cNvPr id="0" name=""/>
        <dsp:cNvSpPr/>
      </dsp:nvSpPr>
      <dsp:spPr>
        <a:xfrm>
          <a:off x="1963527" y="682533"/>
          <a:ext cx="5139321" cy="5139321"/>
        </a:xfrm>
        <a:custGeom>
          <a:avLst/>
          <a:gdLst/>
          <a:ahLst/>
          <a:cxnLst/>
          <a:rect l="0" t="0" r="0" b="0"/>
          <a:pathLst>
            <a:path>
              <a:moveTo>
                <a:pt x="2639533" y="5138371"/>
              </a:moveTo>
              <a:arcTo wR="2569660" hR="2569660" stAng="5306511" swAng="1049557"/>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3564CE-ABBE-456E-97F8-6FF428C6C223}">
      <dsp:nvSpPr>
        <dsp:cNvPr id="0" name=""/>
        <dsp:cNvSpPr/>
      </dsp:nvSpPr>
      <dsp:spPr>
        <a:xfrm>
          <a:off x="1431331" y="4517931"/>
          <a:ext cx="2388725" cy="1444337"/>
        </a:xfrm>
        <a:prstGeom prst="round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MX" sz="1200" b="1" kern="1200" dirty="0">
              <a:latin typeface="Arial" panose="020B0604020202020204" pitchFamily="34" charset="0"/>
              <a:cs typeface="Arial" panose="020B0604020202020204" pitchFamily="34" charset="0"/>
            </a:rPr>
            <a:t>IV. </a:t>
          </a:r>
          <a:r>
            <a:rPr lang="es-MX" sz="1200" kern="1200" dirty="0">
              <a:latin typeface="Arial" panose="020B0604020202020204" pitchFamily="34" charset="0"/>
              <a:cs typeface="Arial" panose="020B0604020202020204" pitchFamily="34" charset="0"/>
            </a:rPr>
            <a:t>Las boletas estarán adheridas a un talón con folio del cual serán desprendibles, la información que contendrá este talón será la relativa al Estado de Tabasco, Distrito Electoral, Municipio y elección que corresponda, el número de folio será progresivo; </a:t>
          </a:r>
        </a:p>
      </dsp:txBody>
      <dsp:txXfrm>
        <a:off x="1501838" y="4588438"/>
        <a:ext cx="2247711" cy="1303323"/>
      </dsp:txXfrm>
    </dsp:sp>
    <dsp:sp modelId="{3F870564-5134-4705-B1AC-B20D618B89E2}">
      <dsp:nvSpPr>
        <dsp:cNvPr id="0" name=""/>
        <dsp:cNvSpPr/>
      </dsp:nvSpPr>
      <dsp:spPr>
        <a:xfrm>
          <a:off x="1567400" y="566259"/>
          <a:ext cx="5139321" cy="5139321"/>
        </a:xfrm>
        <a:custGeom>
          <a:avLst/>
          <a:gdLst/>
          <a:ahLst/>
          <a:cxnLst/>
          <a:rect l="0" t="0" r="0" b="0"/>
          <a:pathLst>
            <a:path>
              <a:moveTo>
                <a:pt x="395604" y="3939564"/>
              </a:moveTo>
              <a:arcTo wR="2569660" hR="2569660" stAng="8867064" swAng="1905422"/>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AEFCF7-8ECE-4D54-A604-DF02359B264D}">
      <dsp:nvSpPr>
        <dsp:cNvPr id="0" name=""/>
        <dsp:cNvSpPr/>
      </dsp:nvSpPr>
      <dsp:spPr>
        <a:xfrm>
          <a:off x="566572" y="1693706"/>
          <a:ext cx="2251307" cy="1448443"/>
        </a:xfrm>
        <a:prstGeom prst="roundRect">
          <a:avLst/>
        </a:prstGeom>
        <a:solidFill>
          <a:schemeClr val="accent6">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latin typeface="Arial" panose="020B0604020202020204" pitchFamily="34" charset="0"/>
              <a:cs typeface="Arial" panose="020B0604020202020204" pitchFamily="34" charset="0"/>
            </a:rPr>
            <a:t>V. </a:t>
          </a:r>
          <a:r>
            <a:rPr lang="es-MX" sz="1400" kern="1200" dirty="0">
              <a:latin typeface="Arial" panose="020B0604020202020204" pitchFamily="34" charset="0"/>
              <a:cs typeface="Arial" panose="020B0604020202020204" pitchFamily="34" charset="0"/>
            </a:rPr>
            <a:t>Nombre y apellidos completos del candidato o candidatos;</a:t>
          </a:r>
        </a:p>
      </dsp:txBody>
      <dsp:txXfrm>
        <a:off x="637279" y="1764413"/>
        <a:ext cx="2109893" cy="1307029"/>
      </dsp:txXfrm>
    </dsp:sp>
    <dsp:sp modelId="{F8A083E2-BA08-48C5-8E30-8DFF269180A1}">
      <dsp:nvSpPr>
        <dsp:cNvPr id="0" name=""/>
        <dsp:cNvSpPr/>
      </dsp:nvSpPr>
      <dsp:spPr>
        <a:xfrm>
          <a:off x="1566458" y="642336"/>
          <a:ext cx="5139321" cy="5139321"/>
        </a:xfrm>
        <a:custGeom>
          <a:avLst/>
          <a:gdLst/>
          <a:ahLst/>
          <a:cxnLst/>
          <a:rect l="0" t="0" r="0" b="0"/>
          <a:pathLst>
            <a:path>
              <a:moveTo>
                <a:pt x="503730" y="1041560"/>
              </a:moveTo>
              <a:arcTo wR="2569660" hR="2569660" stAng="12989347" swAng="1612526"/>
            </a:path>
          </a:pathLst>
        </a:custGeom>
        <a:noFill/>
        <a:ln w="9525"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B1B27-61D3-4096-A51F-BCD6A1BBE006}">
      <dsp:nvSpPr>
        <dsp:cNvPr id="0" name=""/>
        <dsp:cNvSpPr/>
      </dsp:nvSpPr>
      <dsp:spPr>
        <a:xfrm>
          <a:off x="3940696" y="-54836"/>
          <a:ext cx="2041540" cy="1420420"/>
        </a:xfrm>
        <a:prstGeom prst="round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MX" sz="1200" b="1" i="0" kern="1200" baseline="0" dirty="0">
              <a:latin typeface="Arial" panose="020B0604020202020204" pitchFamily="34" charset="0"/>
              <a:cs typeface="Arial" panose="020B0604020202020204" pitchFamily="34" charset="0"/>
            </a:rPr>
            <a:t>VI. </a:t>
          </a:r>
          <a:r>
            <a:rPr lang="es-MX" sz="1200" b="0" i="0" kern="1200" baseline="0" dirty="0">
              <a:latin typeface="Arial" panose="020B0604020202020204" pitchFamily="34" charset="0"/>
              <a:cs typeface="Arial" panose="020B0604020202020204" pitchFamily="34" charset="0"/>
            </a:rPr>
            <a:t>En el caso de la elección de Diputados, por Mayoría Relativa y Representación Proporcional, un solo espacio por cada Partido Político para comprender la fórmula de candidatos y la lista regional;</a:t>
          </a:r>
          <a:endParaRPr lang="es-MX" sz="1200" kern="1200" dirty="0">
            <a:latin typeface="Arial" panose="020B0604020202020204" pitchFamily="34" charset="0"/>
            <a:cs typeface="Arial" panose="020B0604020202020204" pitchFamily="34" charset="0"/>
          </a:endParaRPr>
        </a:p>
      </dsp:txBody>
      <dsp:txXfrm>
        <a:off x="4010035" y="14503"/>
        <a:ext cx="1902862" cy="1281742"/>
      </dsp:txXfrm>
    </dsp:sp>
    <dsp:sp modelId="{7D0B7CA7-A7E3-4C79-AA5F-D8AD732A5A9D}">
      <dsp:nvSpPr>
        <dsp:cNvPr id="0" name=""/>
        <dsp:cNvSpPr/>
      </dsp:nvSpPr>
      <dsp:spPr>
        <a:xfrm>
          <a:off x="2454241" y="655373"/>
          <a:ext cx="5014450" cy="5014450"/>
        </a:xfrm>
        <a:custGeom>
          <a:avLst/>
          <a:gdLst/>
          <a:ahLst/>
          <a:cxnLst/>
          <a:rect l="0" t="0" r="0" b="0"/>
          <a:pathLst>
            <a:path>
              <a:moveTo>
                <a:pt x="3538577" y="221948"/>
              </a:moveTo>
              <a:arcTo wR="2507225" hR="2507225" stAng="17657388" swAng="1573010"/>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16DDC2-1BEA-43E5-9A9B-4F03407378B9}">
      <dsp:nvSpPr>
        <dsp:cNvPr id="0" name=""/>
        <dsp:cNvSpPr/>
      </dsp:nvSpPr>
      <dsp:spPr>
        <a:xfrm>
          <a:off x="6381788" y="1576998"/>
          <a:ext cx="1928382" cy="1621649"/>
        </a:xfrm>
        <a:prstGeom prst="roundRect">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MX" sz="1200" b="1" i="0" kern="1200" baseline="0" dirty="0">
              <a:latin typeface="Arial" panose="020B0604020202020204" pitchFamily="34" charset="0"/>
              <a:cs typeface="Arial" panose="020B0604020202020204" pitchFamily="34" charset="0"/>
            </a:rPr>
            <a:t>VII. </a:t>
          </a:r>
          <a:r>
            <a:rPr lang="es-MX" sz="1200" b="0" i="0" kern="1200" baseline="0" dirty="0">
              <a:latin typeface="Arial" panose="020B0604020202020204" pitchFamily="34" charset="0"/>
              <a:cs typeface="Arial" panose="020B0604020202020204" pitchFamily="34" charset="0"/>
            </a:rPr>
            <a:t>En el caso de elección de Regidores por Mayoría Relativa y Representación Proporcional, un solo espacio por cada Partido Político para comprender la planilla de Regidores y la lista de candidatos;</a:t>
          </a:r>
          <a:endParaRPr lang="es-MX" sz="1200" kern="1200" dirty="0">
            <a:latin typeface="Arial" panose="020B0604020202020204" pitchFamily="34" charset="0"/>
            <a:cs typeface="Arial" panose="020B0604020202020204" pitchFamily="34" charset="0"/>
          </a:endParaRPr>
        </a:p>
      </dsp:txBody>
      <dsp:txXfrm>
        <a:off x="6460950" y="1656160"/>
        <a:ext cx="1770058" cy="1463325"/>
      </dsp:txXfrm>
    </dsp:sp>
    <dsp:sp modelId="{97AB711B-3637-44EE-AAA8-2C703BF38CE4}">
      <dsp:nvSpPr>
        <dsp:cNvPr id="0" name=""/>
        <dsp:cNvSpPr/>
      </dsp:nvSpPr>
      <dsp:spPr>
        <a:xfrm>
          <a:off x="2454241" y="655373"/>
          <a:ext cx="5014450" cy="5014450"/>
        </a:xfrm>
        <a:custGeom>
          <a:avLst/>
          <a:gdLst/>
          <a:ahLst/>
          <a:cxnLst/>
          <a:rect l="0" t="0" r="0" b="0"/>
          <a:pathLst>
            <a:path>
              <a:moveTo>
                <a:pt x="5013970" y="2556295"/>
              </a:moveTo>
              <a:arcTo wR="2507225" hR="2507225" stAng="67287" swAng="1770627"/>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428361-0BC7-4011-AAE6-89A61138F9CB}">
      <dsp:nvSpPr>
        <dsp:cNvPr id="0" name=""/>
        <dsp:cNvSpPr/>
      </dsp:nvSpPr>
      <dsp:spPr>
        <a:xfrm>
          <a:off x="5470985" y="4451269"/>
          <a:ext cx="1928382" cy="1479433"/>
        </a:xfrm>
        <a:prstGeom prst="roundRect">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MX" sz="1200" b="1" i="0" kern="1200" baseline="0" dirty="0">
              <a:latin typeface="Arial" panose="020B0604020202020204" pitchFamily="34" charset="0"/>
              <a:cs typeface="Arial" panose="020B0604020202020204" pitchFamily="34" charset="0"/>
            </a:rPr>
            <a:t>VIII. </a:t>
          </a:r>
          <a:r>
            <a:rPr lang="es-MX" sz="1200" b="0" i="0" kern="1200" baseline="0" dirty="0">
              <a:latin typeface="Arial" panose="020B0604020202020204" pitchFamily="34" charset="0"/>
              <a:cs typeface="Arial" panose="020B0604020202020204" pitchFamily="34" charset="0"/>
            </a:rPr>
            <a:t>En el caso de la elección de Gobernador, se imprimirá un solo espacio para cada Partido Político y candidato;</a:t>
          </a:r>
          <a:endParaRPr lang="es-MX" sz="1200" kern="1200" dirty="0">
            <a:latin typeface="Arial" panose="020B0604020202020204" pitchFamily="34" charset="0"/>
            <a:cs typeface="Arial" panose="020B0604020202020204" pitchFamily="34" charset="0"/>
          </a:endParaRPr>
        </a:p>
      </dsp:txBody>
      <dsp:txXfrm>
        <a:off x="5543205" y="4523489"/>
        <a:ext cx="1783942" cy="1334993"/>
      </dsp:txXfrm>
    </dsp:sp>
    <dsp:sp modelId="{860FBF5B-DEE5-4377-AE8C-1B0B7E427AE4}">
      <dsp:nvSpPr>
        <dsp:cNvPr id="0" name=""/>
        <dsp:cNvSpPr/>
      </dsp:nvSpPr>
      <dsp:spPr>
        <a:xfrm>
          <a:off x="2454241" y="655373"/>
          <a:ext cx="5014450" cy="5014450"/>
        </a:xfrm>
        <a:custGeom>
          <a:avLst/>
          <a:gdLst/>
          <a:ahLst/>
          <a:cxnLst/>
          <a:rect l="0" t="0" r="0" b="0"/>
          <a:pathLst>
            <a:path>
              <a:moveTo>
                <a:pt x="3006761" y="4964182"/>
              </a:moveTo>
              <a:arcTo wR="2507225" hR="2507225" stAng="4710453" swAng="1379095"/>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75A922-AADC-4504-AB59-FC2C20520D29}">
      <dsp:nvSpPr>
        <dsp:cNvPr id="0" name=""/>
        <dsp:cNvSpPr/>
      </dsp:nvSpPr>
      <dsp:spPr>
        <a:xfrm>
          <a:off x="2523565" y="4455663"/>
          <a:ext cx="1928382" cy="1470646"/>
        </a:xfrm>
        <a:prstGeom prst="round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MX" sz="1200" b="1" i="0" kern="1200" baseline="0" dirty="0">
              <a:latin typeface="Arial" panose="020B0604020202020204" pitchFamily="34" charset="0"/>
              <a:cs typeface="Arial" panose="020B0604020202020204" pitchFamily="34" charset="0"/>
            </a:rPr>
            <a:t>IX. </a:t>
          </a:r>
          <a:r>
            <a:rPr lang="es-MX" sz="1200" b="0" i="0" kern="1200" baseline="0" dirty="0">
              <a:latin typeface="Arial" panose="020B0604020202020204" pitchFamily="34" charset="0"/>
              <a:cs typeface="Arial" panose="020B0604020202020204" pitchFamily="34" charset="0"/>
            </a:rPr>
            <a:t>Las boletas deberán llevar impresas las firmas del Presidente del Consejo Estatal y del Secretario Ejecutivo, y</a:t>
          </a:r>
          <a:endParaRPr lang="es-MX" sz="1200" kern="1200" dirty="0">
            <a:latin typeface="Arial" panose="020B0604020202020204" pitchFamily="34" charset="0"/>
            <a:cs typeface="Arial" panose="020B0604020202020204" pitchFamily="34" charset="0"/>
          </a:endParaRPr>
        </a:p>
      </dsp:txBody>
      <dsp:txXfrm>
        <a:off x="2595356" y="4527454"/>
        <a:ext cx="1784800" cy="1327064"/>
      </dsp:txXfrm>
    </dsp:sp>
    <dsp:sp modelId="{29766DDA-61BE-4929-8E17-973B8E574BFC}">
      <dsp:nvSpPr>
        <dsp:cNvPr id="0" name=""/>
        <dsp:cNvSpPr/>
      </dsp:nvSpPr>
      <dsp:spPr>
        <a:xfrm>
          <a:off x="2454241" y="655373"/>
          <a:ext cx="5014450" cy="5014450"/>
        </a:xfrm>
        <a:custGeom>
          <a:avLst/>
          <a:gdLst/>
          <a:ahLst/>
          <a:cxnLst/>
          <a:rect l="0" t="0" r="0" b="0"/>
          <a:pathLst>
            <a:path>
              <a:moveTo>
                <a:pt x="352138" y="3788544"/>
              </a:moveTo>
              <a:arcTo wR="2507225" hR="2507225" stAng="8955970" swAng="1863289"/>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1C9779-4D75-44CB-A74B-315594D58998}">
      <dsp:nvSpPr>
        <dsp:cNvPr id="0" name=""/>
        <dsp:cNvSpPr/>
      </dsp:nvSpPr>
      <dsp:spPr>
        <a:xfrm>
          <a:off x="1612762" y="1640780"/>
          <a:ext cx="1928382" cy="1494085"/>
        </a:xfrm>
        <a:prstGeom prst="roundRect">
          <a:avLst/>
        </a:prstGeom>
        <a:solidFill>
          <a:schemeClr val="accent6">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MX" sz="1200" b="1" i="0" kern="1200" baseline="0" dirty="0">
              <a:latin typeface="Arial" panose="020B0604020202020204" pitchFamily="34" charset="0"/>
              <a:cs typeface="Arial" panose="020B0604020202020204" pitchFamily="34" charset="0"/>
            </a:rPr>
            <a:t>X. </a:t>
          </a:r>
          <a:r>
            <a:rPr lang="es-MX" sz="1200" b="0" i="0" kern="1200" baseline="0" dirty="0">
              <a:latin typeface="Arial" panose="020B0604020202020204" pitchFamily="34" charset="0"/>
              <a:cs typeface="Arial" panose="020B0604020202020204" pitchFamily="34" charset="0"/>
            </a:rPr>
            <a:t>Espacio para candidatos o fórmulas no registradas.</a:t>
          </a:r>
          <a:endParaRPr lang="es-MX" sz="1200" kern="1200" dirty="0">
            <a:latin typeface="Arial" panose="020B0604020202020204" pitchFamily="34" charset="0"/>
            <a:cs typeface="Arial" panose="020B0604020202020204" pitchFamily="34" charset="0"/>
          </a:endParaRPr>
        </a:p>
      </dsp:txBody>
      <dsp:txXfrm>
        <a:off x="1685697" y="1713715"/>
        <a:ext cx="1782512" cy="1348215"/>
      </dsp:txXfrm>
    </dsp:sp>
    <dsp:sp modelId="{0EAC9427-D926-4796-B4A1-668EE5388017}">
      <dsp:nvSpPr>
        <dsp:cNvPr id="0" name=""/>
        <dsp:cNvSpPr/>
      </dsp:nvSpPr>
      <dsp:spPr>
        <a:xfrm>
          <a:off x="2454241" y="655373"/>
          <a:ext cx="5014450" cy="5014450"/>
        </a:xfrm>
        <a:custGeom>
          <a:avLst/>
          <a:gdLst/>
          <a:ahLst/>
          <a:cxnLst/>
          <a:rect l="0" t="0" r="0" b="0"/>
          <a:pathLst>
            <a:path>
              <a:moveTo>
                <a:pt x="522220" y="975581"/>
              </a:moveTo>
              <a:arcTo wR="2507225" hR="2507225" stAng="13059242" swAng="1682287"/>
            </a:path>
          </a:pathLst>
        </a:custGeom>
        <a:noFill/>
        <a:ln w="9525"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470B7-C275-4CC3-AFFD-20738C9999FF}">
      <dsp:nvSpPr>
        <dsp:cNvPr id="0" name=""/>
        <dsp:cNvSpPr/>
      </dsp:nvSpPr>
      <dsp:spPr>
        <a:xfrm>
          <a:off x="0" y="0"/>
          <a:ext cx="8938260" cy="1958102"/>
        </a:xfrm>
        <a:prstGeom prst="roundRect">
          <a:avLst>
            <a:gd name="adj" fmla="val 10000"/>
          </a:avLst>
        </a:prstGeom>
        <a:solidFill>
          <a:schemeClr val="accent6">
            <a:tint val="70000"/>
            <a:lumMod val="104000"/>
          </a:schemeClr>
        </a:solidFill>
        <a:ln w="9525" cap="rnd" cmpd="sng" algn="ctr">
          <a:solidFill>
            <a:schemeClr val="accent6">
              <a:shade val="90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MX" sz="1600" b="1" kern="1200" dirty="0">
              <a:solidFill>
                <a:schemeClr val="tx1"/>
              </a:solidFill>
              <a:latin typeface="Arial" panose="020B0604020202020204" pitchFamily="34" charset="0"/>
              <a:cs typeface="Arial" panose="020B0604020202020204" pitchFamily="34" charset="0"/>
            </a:rPr>
            <a:t>Voto válido</a:t>
          </a:r>
          <a:r>
            <a:rPr lang="es-MX" sz="1600" kern="1200" dirty="0">
              <a:solidFill>
                <a:schemeClr val="tx1"/>
              </a:solidFill>
              <a:latin typeface="Arial" panose="020B0604020202020204" pitchFamily="34" charset="0"/>
              <a:cs typeface="Arial" panose="020B0604020202020204" pitchFamily="34" charset="0"/>
            </a:rPr>
            <a:t>: Se contará por la marca que haga el elector en un solo cuadro en el que se contenga el emblema de un Partido Político o candidato independiente.</a:t>
          </a:r>
        </a:p>
      </dsp:txBody>
      <dsp:txXfrm>
        <a:off x="57351" y="57351"/>
        <a:ext cx="6914408" cy="1843400"/>
      </dsp:txXfrm>
    </dsp:sp>
    <dsp:sp modelId="{3E39CE60-FB4A-4DE8-861B-84E69CF954AC}">
      <dsp:nvSpPr>
        <dsp:cNvPr id="0" name=""/>
        <dsp:cNvSpPr/>
      </dsp:nvSpPr>
      <dsp:spPr>
        <a:xfrm>
          <a:off x="1577339" y="2393235"/>
          <a:ext cx="8938260" cy="1958102"/>
        </a:xfrm>
        <a:prstGeom prst="roundRect">
          <a:avLst>
            <a:gd name="adj" fmla="val 10000"/>
          </a:avLst>
        </a:prstGeom>
        <a:solidFill>
          <a:schemeClr val="accent2">
            <a:tint val="70000"/>
            <a:lumMod val="104000"/>
          </a:schemeClr>
        </a:solidFill>
        <a:ln w="9525" cap="rnd" cmpd="sng" algn="ctr">
          <a:solidFill>
            <a:schemeClr val="accent2">
              <a:shade val="9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b="1" kern="1200" dirty="0">
              <a:solidFill>
                <a:schemeClr val="tx1"/>
              </a:solidFill>
              <a:latin typeface="Arial" panose="020B0604020202020204" pitchFamily="34" charset="0"/>
              <a:cs typeface="Arial" panose="020B0604020202020204" pitchFamily="34" charset="0"/>
            </a:rPr>
            <a:t>Voto nulo</a:t>
          </a:r>
          <a:r>
            <a:rPr lang="es-MX" sz="1600" b="0" kern="1200" dirty="0">
              <a:solidFill>
                <a:schemeClr val="tx1"/>
              </a:solidFill>
              <a:latin typeface="Arial" panose="020B0604020202020204" pitchFamily="34" charset="0"/>
              <a:cs typeface="Arial" panose="020B0604020202020204" pitchFamily="34" charset="0"/>
            </a:rPr>
            <a:t>: Se contará como nulo cualquier voto emitido en forma distinta a la indicada en la fracción anterior. </a:t>
          </a:r>
        </a:p>
      </dsp:txBody>
      <dsp:txXfrm>
        <a:off x="1634690" y="2450586"/>
        <a:ext cx="5973451" cy="1843400"/>
      </dsp:txXfrm>
    </dsp:sp>
    <dsp:sp modelId="{0023CCE8-5BD8-4332-AB3C-F7799565F114}">
      <dsp:nvSpPr>
        <dsp:cNvPr id="0" name=""/>
        <dsp:cNvSpPr/>
      </dsp:nvSpPr>
      <dsp:spPr>
        <a:xfrm>
          <a:off x="7665493" y="1539285"/>
          <a:ext cx="1272766" cy="1272766"/>
        </a:xfrm>
        <a:prstGeom prst="downArrow">
          <a:avLst>
            <a:gd name="adj1" fmla="val 55000"/>
            <a:gd name="adj2" fmla="val 45000"/>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MX" sz="1600" kern="1200">
            <a:latin typeface="Arial" panose="020B0604020202020204" pitchFamily="34" charset="0"/>
            <a:cs typeface="Arial" panose="020B0604020202020204" pitchFamily="34" charset="0"/>
          </a:endParaRPr>
        </a:p>
      </dsp:txBody>
      <dsp:txXfrm>
        <a:off x="7951865" y="1539285"/>
        <a:ext cx="700022" cy="957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683CF-DABA-460C-B787-5CD7963082EC}">
      <dsp:nvSpPr>
        <dsp:cNvPr id="0" name=""/>
        <dsp:cNvSpPr/>
      </dsp:nvSpPr>
      <dsp:spPr>
        <a:xfrm rot="5400000">
          <a:off x="-345090" y="348339"/>
          <a:ext cx="2300600" cy="1610420"/>
        </a:xfrm>
        <a:prstGeom prst="chevron">
          <a:avLst/>
        </a:prstGeom>
        <a:solidFill>
          <a:schemeClr val="accent4">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Recepción de paquetes electorales</a:t>
          </a:r>
        </a:p>
      </dsp:txBody>
      <dsp:txXfrm rot="-5400000">
        <a:off x="0" y="808459"/>
        <a:ext cx="1610420" cy="690180"/>
      </dsp:txXfrm>
    </dsp:sp>
    <dsp:sp modelId="{16FDBB1E-F320-49C1-8CC0-B2617CCD409C}">
      <dsp:nvSpPr>
        <dsp:cNvPr id="0" name=""/>
        <dsp:cNvSpPr/>
      </dsp:nvSpPr>
      <dsp:spPr>
        <a:xfrm rot="5400000">
          <a:off x="4547509" y="-2933839"/>
          <a:ext cx="1495390" cy="7369568"/>
        </a:xfrm>
        <a:prstGeom prst="round2Same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ES" sz="1500" kern="1200" dirty="0">
              <a:latin typeface="Arial" panose="020B0604020202020204" pitchFamily="34" charset="0"/>
              <a:cs typeface="Arial" panose="020B0604020202020204" pitchFamily="34" charset="0"/>
            </a:rPr>
            <a:t>Para efectos de la recepción, depósito y salvaguarda de los paquetes electorales en que se contengan los expedientes de casilla de las elecciones de diputaciones y presidentes municipales y regidurías, concluida la jornada electoral y con el propósito de garantizar una eficiente y correcta recepción de paquetes electorales, se dispondrán los apoyos necesarios conforme al procedimiento establecido en los artículos 383 y 385, así como el anexo 14 RE.</a:t>
          </a:r>
          <a:endParaRPr lang="es-ES" sz="1500" kern="1200" dirty="0"/>
        </a:p>
      </dsp:txBody>
      <dsp:txXfrm rot="-5400000">
        <a:off x="1610421" y="76248"/>
        <a:ext cx="7296569" cy="1349392"/>
      </dsp:txXfrm>
    </dsp:sp>
    <dsp:sp modelId="{37767DE2-4094-4EC0-B9A9-6D31C802A537}">
      <dsp:nvSpPr>
        <dsp:cNvPr id="0" name=""/>
        <dsp:cNvSpPr/>
      </dsp:nvSpPr>
      <dsp:spPr>
        <a:xfrm rot="5400000">
          <a:off x="-345090" y="2363837"/>
          <a:ext cx="2300600" cy="1610420"/>
        </a:xfrm>
        <a:prstGeom prst="chevron">
          <a:avLst/>
        </a:prstGeom>
        <a:solidFill>
          <a:schemeClr val="accent4">
            <a:hueOff val="-492612"/>
            <a:satOff val="14709"/>
            <a:lumOff val="5686"/>
            <a:alphaOff val="0"/>
          </a:schemeClr>
        </a:solidFill>
        <a:ln w="9525" cap="rnd" cmpd="sng" algn="ctr">
          <a:solidFill>
            <a:schemeClr val="accent4">
              <a:hueOff val="-492612"/>
              <a:satOff val="14709"/>
              <a:lumOff val="5686"/>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Capacitación del personal</a:t>
          </a:r>
        </a:p>
      </dsp:txBody>
      <dsp:txXfrm rot="-5400000">
        <a:off x="0" y="2823957"/>
        <a:ext cx="1610420" cy="690180"/>
      </dsp:txXfrm>
    </dsp:sp>
    <dsp:sp modelId="{38B6233B-240E-449C-A2CF-1EA2A15D0012}">
      <dsp:nvSpPr>
        <dsp:cNvPr id="0" name=""/>
        <dsp:cNvSpPr/>
      </dsp:nvSpPr>
      <dsp:spPr>
        <a:xfrm rot="5400000">
          <a:off x="4547509" y="-918341"/>
          <a:ext cx="1495390" cy="7369568"/>
        </a:xfrm>
        <a:prstGeom prst="round2SameRect">
          <a:avLst/>
        </a:prstGeom>
        <a:solidFill>
          <a:schemeClr val="lt1">
            <a:alpha val="90000"/>
            <a:hueOff val="0"/>
            <a:satOff val="0"/>
            <a:lumOff val="0"/>
            <a:alphaOff val="0"/>
          </a:schemeClr>
        </a:solidFill>
        <a:ln w="9525" cap="rnd" cmpd="sng" algn="ctr">
          <a:solidFill>
            <a:schemeClr val="accent4">
              <a:hueOff val="-492612"/>
              <a:satOff val="14709"/>
              <a:lumOff val="56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ES" sz="1500" kern="1200" dirty="0">
              <a:latin typeface="Arial" panose="020B0604020202020204" pitchFamily="34" charset="0"/>
              <a:cs typeface="Arial" panose="020B0604020202020204" pitchFamily="34" charset="0"/>
            </a:rPr>
            <a:t>Se deberá poner especial atención en la capacitación del personal autorizado para la recepción de los paquetes electorales, a fin de que extremen cuidados en el llenado de los recibos correspondientes, ya que los resultados de la votación de aquellas casillas cuyos paquetes hayan sido identificados con muestra de alteración, son obligatoriamente objeto de un nuevo escrutinio y cómputo en el CED. </a:t>
          </a:r>
          <a:endParaRPr lang="es-ES" sz="1500" kern="1200" dirty="0"/>
        </a:p>
      </dsp:txBody>
      <dsp:txXfrm rot="-5400000">
        <a:off x="1610421" y="2091746"/>
        <a:ext cx="7296569" cy="1349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DE584-A7CA-4518-8203-C2FAD92702FB}">
      <dsp:nvSpPr>
        <dsp:cNvPr id="0" name=""/>
        <dsp:cNvSpPr/>
      </dsp:nvSpPr>
      <dsp:spPr>
        <a:xfrm rot="16200000">
          <a:off x="-1398250" y="1403014"/>
          <a:ext cx="4975254" cy="2169225"/>
        </a:xfrm>
        <a:prstGeom prst="flowChartManualOperation">
          <a:avLst/>
        </a:prstGeom>
        <a:solidFill>
          <a:schemeClr val="accent5">
            <a:hueOff val="0"/>
            <a:satOff val="0"/>
            <a:lumOff val="0"/>
            <a:alphaOff val="0"/>
          </a:schemeClr>
        </a:solidFill>
        <a:ln>
          <a:noFill/>
        </a:ln>
        <a:effectLst>
          <a:outerShdw blurRad="50800" dist="38100" dir="13500000" algn="b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just" defTabSz="533400">
            <a:lnSpc>
              <a:spcPct val="90000"/>
            </a:lnSpc>
            <a:spcBef>
              <a:spcPct val="0"/>
            </a:spcBef>
            <a:spcAft>
              <a:spcPct val="35000"/>
            </a:spcAft>
            <a:buNone/>
          </a:pPr>
          <a:r>
            <a:rPr lang="es-MX" sz="1200" kern="1200" dirty="0">
              <a:latin typeface="Arial" panose="020B0604020202020204" pitchFamily="34" charset="0"/>
              <a:cs typeface="Arial" panose="020B0604020202020204" pitchFamily="34" charset="0"/>
            </a:rPr>
            <a:t>Los CED del IEPCT, previa validación de las y los vocales de las juntas distritales del INE, a más tardar en la segunda semana de mayo, aprobarán mediante acuerdo el modelo operativo de recepción de los paquetes electorales al término de la jornada electoral, así como la designación de un número suficiente de auxiliares de recepción, traslado, generales y de orientación para la implementación del procedimiento; quienes podrán ser personal administrativo del propio órgano. </a:t>
          </a:r>
          <a:endParaRPr lang="es-ES" sz="1200" kern="1200" dirty="0">
            <a:latin typeface="Arial" panose="020B0604020202020204" pitchFamily="34" charset="0"/>
            <a:cs typeface="Arial" panose="020B0604020202020204" pitchFamily="34" charset="0"/>
          </a:endParaRPr>
        </a:p>
      </dsp:txBody>
      <dsp:txXfrm rot="5400000">
        <a:off x="4764" y="995051"/>
        <a:ext cx="2169225" cy="2985152"/>
      </dsp:txXfrm>
    </dsp:sp>
    <dsp:sp modelId="{CA3815F9-1844-4F3A-B93B-313199108C23}">
      <dsp:nvSpPr>
        <dsp:cNvPr id="0" name=""/>
        <dsp:cNvSpPr/>
      </dsp:nvSpPr>
      <dsp:spPr>
        <a:xfrm rot="16200000">
          <a:off x="931114" y="1403014"/>
          <a:ext cx="4975254" cy="2169225"/>
        </a:xfrm>
        <a:prstGeom prst="flowChartManualOperation">
          <a:avLst/>
        </a:prstGeom>
        <a:solidFill>
          <a:schemeClr val="accent5">
            <a:hueOff val="1602711"/>
            <a:satOff val="-3255"/>
            <a:lumOff val="2092"/>
            <a:alphaOff val="0"/>
          </a:schemeClr>
        </a:solidFill>
        <a:ln>
          <a:noFill/>
        </a:ln>
        <a:effectLst>
          <a:outerShdw blurRad="50800" dist="38100" dir="13500000" algn="b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just"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Los CED del IEPCT realizarán un análisis del horario de arribo de los paquetes electorales, a efecto de prever los requerimientos materiales y humanos para la logística y determinación del número de puntos de recepción necesarios, conforme a criterios generales para la elaboración del modelo operativo de recepción de los paquetes electorales al término de la jornada electoral </a:t>
          </a:r>
        </a:p>
      </dsp:txBody>
      <dsp:txXfrm rot="5400000">
        <a:off x="2334128" y="995051"/>
        <a:ext cx="2169225" cy="2985152"/>
      </dsp:txXfrm>
    </dsp:sp>
    <dsp:sp modelId="{1B396C3E-8643-404F-A6AC-C019F3F800E9}">
      <dsp:nvSpPr>
        <dsp:cNvPr id="0" name=""/>
        <dsp:cNvSpPr/>
      </dsp:nvSpPr>
      <dsp:spPr>
        <a:xfrm rot="16200000">
          <a:off x="3263032" y="1403014"/>
          <a:ext cx="4975254" cy="2169225"/>
        </a:xfrm>
        <a:prstGeom prst="flowChartManualOperation">
          <a:avLst/>
        </a:prstGeom>
        <a:solidFill>
          <a:schemeClr val="accent5">
            <a:hueOff val="3205422"/>
            <a:satOff val="-6509"/>
            <a:lumOff val="4183"/>
            <a:alphaOff val="0"/>
          </a:schemeClr>
        </a:solidFill>
        <a:ln>
          <a:noFill/>
        </a:ln>
        <a:effectLst>
          <a:outerShdw blurRad="50800" dist="38100" dir="13500000" algn="b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just"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Por cada 30 paquetes electorales, se instalará una mesa receptora para los paquetes electorales que entreguen por sí mismos las y los presidentes de mesas directivas de casillas, así como para los paquetes considerados en los dispositivos de apoyo (DAT), de conformidad con los acuerdos aprobados para los mecanismos de recolección</a:t>
          </a:r>
        </a:p>
      </dsp:txBody>
      <dsp:txXfrm rot="5400000">
        <a:off x="4666046" y="995051"/>
        <a:ext cx="2169225" cy="2985152"/>
      </dsp:txXfrm>
    </dsp:sp>
    <dsp:sp modelId="{714A997B-C166-4805-B126-500776FAE0C7}">
      <dsp:nvSpPr>
        <dsp:cNvPr id="0" name=""/>
        <dsp:cNvSpPr/>
      </dsp:nvSpPr>
      <dsp:spPr>
        <a:xfrm rot="16200000">
          <a:off x="5594950" y="1403014"/>
          <a:ext cx="4975254" cy="2169225"/>
        </a:xfrm>
        <a:prstGeom prst="flowChartManualOperation">
          <a:avLst/>
        </a:prstGeom>
        <a:solidFill>
          <a:schemeClr val="accent5">
            <a:hueOff val="4808133"/>
            <a:satOff val="-9764"/>
            <a:lumOff val="6275"/>
            <a:alphaOff val="0"/>
          </a:schemeClr>
        </a:solidFill>
        <a:ln>
          <a:noFill/>
        </a:ln>
        <a:effectLst>
          <a:outerShdw blurRad="50800" dist="38100" dir="13500000" algn="b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just"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Cada mesa receptora contará con dos puntos de recepción, cuya conformación se procurará con el siguiente personal:</a:t>
          </a:r>
        </a:p>
        <a:p>
          <a:pPr marL="0" lvl="0" indent="0" algn="just"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-2 auxiliares de recepción de paquete</a:t>
          </a:r>
        </a:p>
        <a:p>
          <a:pPr marL="0" lvl="0" indent="0" algn="just"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-1 auxiliar de traslado de paquete electoral</a:t>
          </a:r>
        </a:p>
        <a:p>
          <a:pPr marL="0" lvl="0" indent="0" algn="just"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-2 auxiliares generales</a:t>
          </a:r>
        </a:p>
      </dsp:txBody>
      <dsp:txXfrm rot="5400000">
        <a:off x="6997964" y="995051"/>
        <a:ext cx="2169225" cy="2985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7B71C-7B12-4458-80DD-DFB99D8851C2}">
      <dsp:nvSpPr>
        <dsp:cNvPr id="0" name=""/>
        <dsp:cNvSpPr/>
      </dsp:nvSpPr>
      <dsp:spPr>
        <a:xfrm>
          <a:off x="-6662038" y="-1018753"/>
          <a:ext cx="7929098" cy="7929098"/>
        </a:xfrm>
        <a:prstGeom prst="blockArc">
          <a:avLst>
            <a:gd name="adj1" fmla="val 18900000"/>
            <a:gd name="adj2" fmla="val 2700000"/>
            <a:gd name="adj3" fmla="val 272"/>
          </a:avLst>
        </a:pr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24A18A-073C-44D2-AEC6-EE36322E7C2B}">
      <dsp:nvSpPr>
        <dsp:cNvPr id="0" name=""/>
        <dsp:cNvSpPr/>
      </dsp:nvSpPr>
      <dsp:spPr>
        <a:xfrm>
          <a:off x="663002" y="452945"/>
          <a:ext cx="10667183" cy="906362"/>
        </a:xfrm>
        <a:prstGeom prst="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9425" tIns="35560" rIns="35560" bIns="35560" numCol="1" spcCol="1270" anchor="ctr" anchorCtr="0">
          <a:noAutofit/>
        </a:bodyPr>
        <a:lstStyle/>
        <a:p>
          <a:pPr marL="0" lvl="0" indent="0" algn="l" defTabSz="622300">
            <a:lnSpc>
              <a:spcPct val="90000"/>
            </a:lnSpc>
            <a:spcBef>
              <a:spcPct val="0"/>
            </a:spcBef>
            <a:spcAft>
              <a:spcPct val="35000"/>
            </a:spcAft>
            <a:buNone/>
          </a:pPr>
          <a:r>
            <a:rPr lang="es-MX" sz="1400" b="1" kern="1200" dirty="0">
              <a:latin typeface="Arial" panose="020B0604020202020204" pitchFamily="34" charset="0"/>
              <a:cs typeface="Arial" panose="020B0604020202020204" pitchFamily="34" charset="0"/>
            </a:rPr>
            <a:t>El cómputo distrital de una elección es la suma que realiza el Consejo Electoral Distrital de los resultados anotados en las actas de escrutinio y cómputo de las casillas en un Distrito Electoral.</a:t>
          </a:r>
        </a:p>
      </dsp:txBody>
      <dsp:txXfrm>
        <a:off x="663002" y="452945"/>
        <a:ext cx="10667183" cy="906362"/>
      </dsp:txXfrm>
    </dsp:sp>
    <dsp:sp modelId="{61130B05-D682-465C-AF37-71727A6E0395}">
      <dsp:nvSpPr>
        <dsp:cNvPr id="0" name=""/>
        <dsp:cNvSpPr/>
      </dsp:nvSpPr>
      <dsp:spPr>
        <a:xfrm>
          <a:off x="96525" y="339650"/>
          <a:ext cx="1132952" cy="1132952"/>
        </a:xfrm>
        <a:prstGeom prst="ellipse">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72AB078-6153-45D4-A19E-29E8C5521D0D}">
      <dsp:nvSpPr>
        <dsp:cNvPr id="0" name=""/>
        <dsp:cNvSpPr/>
      </dsp:nvSpPr>
      <dsp:spPr>
        <a:xfrm>
          <a:off x="1251745" y="1783866"/>
          <a:ext cx="10147544" cy="1133859"/>
        </a:xfrm>
        <a:prstGeom prst="rect">
          <a:avLst/>
        </a:prstGeom>
        <a:solidFill>
          <a:schemeClr val="accent5">
            <a:hueOff val="1602711"/>
            <a:satOff val="-3255"/>
            <a:lumOff val="2092"/>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9425" tIns="35560" rIns="35560" bIns="35560" numCol="1" spcCol="1270" anchor="ctr" anchorCtr="0">
          <a:noAutofit/>
        </a:bodyPr>
        <a:lstStyle/>
        <a:p>
          <a:pPr marL="0" lvl="0" indent="0" algn="l" defTabSz="622300">
            <a:lnSpc>
              <a:spcPct val="90000"/>
            </a:lnSpc>
            <a:spcBef>
              <a:spcPct val="0"/>
            </a:spcBef>
            <a:spcAft>
              <a:spcPct val="35000"/>
            </a:spcAft>
            <a:buFont typeface="+mj-lt"/>
            <a:buNone/>
          </a:pPr>
          <a:r>
            <a:rPr lang="es-MX" sz="1400" b="1" kern="1200" dirty="0">
              <a:latin typeface="Arial" panose="020B0604020202020204" pitchFamily="34" charset="0"/>
              <a:cs typeface="Arial" panose="020B0604020202020204" pitchFamily="34" charset="0"/>
            </a:rPr>
            <a:t>Los Consejos Electorales Distritales celebrarán sesión a partir de las 8:00 horas del miércoles siguiente al día de la jornada electoral para hacer el cómputo de cada una de las elecciones, en el orden siguiente:</a:t>
          </a:r>
        </a:p>
      </dsp:txBody>
      <dsp:txXfrm>
        <a:off x="1251745" y="1783866"/>
        <a:ext cx="10147544" cy="1133859"/>
      </dsp:txXfrm>
    </dsp:sp>
    <dsp:sp modelId="{E58F0B27-1341-4926-9E5E-CF61F903A9DA}">
      <dsp:nvSpPr>
        <dsp:cNvPr id="0" name=""/>
        <dsp:cNvSpPr/>
      </dsp:nvSpPr>
      <dsp:spPr>
        <a:xfrm>
          <a:off x="616164" y="1699429"/>
          <a:ext cx="1132952" cy="1132952"/>
        </a:xfrm>
        <a:prstGeom prst="ellipse">
          <a:avLst/>
        </a:prstGeom>
        <a:solidFill>
          <a:schemeClr val="lt1">
            <a:hueOff val="0"/>
            <a:satOff val="0"/>
            <a:lumOff val="0"/>
            <a:alphaOff val="0"/>
          </a:schemeClr>
        </a:solidFill>
        <a:ln w="9525" cap="rnd" cmpd="sng" algn="ctr">
          <a:solidFill>
            <a:schemeClr val="accent5">
              <a:hueOff val="1602711"/>
              <a:satOff val="-3255"/>
              <a:lumOff val="2092"/>
              <a:alphaOff val="0"/>
            </a:schemeClr>
          </a:solidFill>
          <a:prstDash val="solid"/>
        </a:ln>
        <a:effectLst/>
      </dsp:spPr>
      <dsp:style>
        <a:lnRef idx="1">
          <a:scrgbClr r="0" g="0" b="0"/>
        </a:lnRef>
        <a:fillRef idx="2">
          <a:scrgbClr r="0" g="0" b="0"/>
        </a:fillRef>
        <a:effectRef idx="0">
          <a:scrgbClr r="0" g="0" b="0"/>
        </a:effectRef>
        <a:fontRef idx="minor"/>
      </dsp:style>
    </dsp:sp>
    <dsp:sp modelId="{F40831DF-CE1E-4DBC-8CE9-8CF69A49FC42}">
      <dsp:nvSpPr>
        <dsp:cNvPr id="0" name=""/>
        <dsp:cNvSpPr/>
      </dsp:nvSpPr>
      <dsp:spPr>
        <a:xfrm>
          <a:off x="1216533" y="3189434"/>
          <a:ext cx="10147544" cy="906362"/>
        </a:xfrm>
        <a:prstGeom prst="rect">
          <a:avLst/>
        </a:prstGeom>
        <a:solidFill>
          <a:schemeClr val="accent5">
            <a:hueOff val="3205422"/>
            <a:satOff val="-6509"/>
            <a:lumOff val="4183"/>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9425" tIns="35560" rIns="35560" bIns="35560" numCol="1" spcCol="1270" anchor="ctr" anchorCtr="0">
          <a:noAutofit/>
        </a:bodyPr>
        <a:lstStyle/>
        <a:p>
          <a:pPr marL="0" lvl="0" indent="0" algn="l" defTabSz="622300">
            <a:lnSpc>
              <a:spcPct val="90000"/>
            </a:lnSpc>
            <a:spcBef>
              <a:spcPct val="0"/>
            </a:spcBef>
            <a:spcAft>
              <a:spcPct val="35000"/>
            </a:spcAft>
            <a:buFont typeface="+mj-lt"/>
            <a:buNone/>
          </a:pPr>
          <a:r>
            <a:rPr lang="es-MX" sz="1400" b="1" kern="1200" dirty="0">
              <a:latin typeface="Arial" panose="020B0604020202020204" pitchFamily="34" charset="0"/>
              <a:cs typeface="Arial" panose="020B0604020202020204" pitchFamily="34" charset="0"/>
            </a:rPr>
            <a:t>El de la votación de Gobernador del Estado en su caso; y</a:t>
          </a:r>
        </a:p>
        <a:p>
          <a:pPr marL="0" lvl="0" indent="0" algn="l" defTabSz="622300">
            <a:lnSpc>
              <a:spcPct val="90000"/>
            </a:lnSpc>
            <a:spcBef>
              <a:spcPct val="0"/>
            </a:spcBef>
            <a:spcAft>
              <a:spcPct val="35000"/>
            </a:spcAft>
            <a:buFont typeface="+mj-lt"/>
            <a:buNone/>
          </a:pPr>
          <a:r>
            <a:rPr lang="es-MX" sz="1400" b="1" kern="1200" dirty="0">
              <a:latin typeface="Arial" panose="020B0604020202020204" pitchFamily="34" charset="0"/>
              <a:cs typeface="Arial" panose="020B0604020202020204" pitchFamily="34" charset="0"/>
            </a:rPr>
            <a:t>El de la votación de Diputados.</a:t>
          </a:r>
        </a:p>
        <a:p>
          <a:pPr marL="0" lvl="0" indent="0" algn="l" defTabSz="622300">
            <a:lnSpc>
              <a:spcPct val="90000"/>
            </a:lnSpc>
            <a:spcBef>
              <a:spcPct val="0"/>
            </a:spcBef>
            <a:spcAft>
              <a:spcPct val="35000"/>
            </a:spcAft>
            <a:buFont typeface="+mj-lt"/>
            <a:buNone/>
          </a:pPr>
          <a:r>
            <a:rPr lang="es-MX" sz="1400" b="1" kern="1200" dirty="0">
              <a:latin typeface="Arial" panose="020B0604020202020204" pitchFamily="34" charset="0"/>
              <a:cs typeface="Arial" panose="020B0604020202020204" pitchFamily="34" charset="0"/>
            </a:rPr>
            <a:t>El de la votación de presidentes Municipales y Regidores.</a:t>
          </a:r>
        </a:p>
      </dsp:txBody>
      <dsp:txXfrm>
        <a:off x="1216533" y="3189434"/>
        <a:ext cx="10147544" cy="906362"/>
      </dsp:txXfrm>
    </dsp:sp>
    <dsp:sp modelId="{4CA0EE30-700B-4C4C-99ED-AEDF9EAF610B}">
      <dsp:nvSpPr>
        <dsp:cNvPr id="0" name=""/>
        <dsp:cNvSpPr/>
      </dsp:nvSpPr>
      <dsp:spPr>
        <a:xfrm>
          <a:off x="616164" y="3059208"/>
          <a:ext cx="1132952" cy="1132952"/>
        </a:xfrm>
        <a:prstGeom prst="ellipse">
          <a:avLst/>
        </a:prstGeom>
        <a:solidFill>
          <a:schemeClr val="lt1">
            <a:hueOff val="0"/>
            <a:satOff val="0"/>
            <a:lumOff val="0"/>
            <a:alphaOff val="0"/>
          </a:schemeClr>
        </a:solidFill>
        <a:ln w="9525" cap="rnd" cmpd="sng" algn="ctr">
          <a:solidFill>
            <a:schemeClr val="accent5">
              <a:hueOff val="3205422"/>
              <a:satOff val="-6509"/>
              <a:lumOff val="4183"/>
              <a:alphaOff val="0"/>
            </a:schemeClr>
          </a:solidFill>
          <a:prstDash val="solid"/>
        </a:ln>
        <a:effectLst/>
      </dsp:spPr>
      <dsp:style>
        <a:lnRef idx="1">
          <a:scrgbClr r="0" g="0" b="0"/>
        </a:lnRef>
        <a:fillRef idx="2">
          <a:scrgbClr r="0" g="0" b="0"/>
        </a:fillRef>
        <a:effectRef idx="0">
          <a:scrgbClr r="0" g="0" b="0"/>
        </a:effectRef>
        <a:fontRef idx="minor"/>
      </dsp:style>
    </dsp:sp>
    <dsp:sp modelId="{AED018E3-779E-48FD-BCBE-1F9D3D4D9BC6}">
      <dsp:nvSpPr>
        <dsp:cNvPr id="0" name=""/>
        <dsp:cNvSpPr/>
      </dsp:nvSpPr>
      <dsp:spPr>
        <a:xfrm>
          <a:off x="663002" y="4532283"/>
          <a:ext cx="10667183" cy="906362"/>
        </a:xfrm>
        <a:prstGeom prst="rect">
          <a:avLst/>
        </a:prstGeom>
        <a:solidFill>
          <a:schemeClr val="accent5">
            <a:hueOff val="4808133"/>
            <a:satOff val="-9764"/>
            <a:lumOff val="627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9425" tIns="35560" rIns="35560" bIns="35560" numCol="1" spcCol="1270" anchor="ctr" anchorCtr="0">
          <a:noAutofit/>
        </a:bodyPr>
        <a:lstStyle/>
        <a:p>
          <a:pPr marL="0" lvl="0" indent="0" algn="l" defTabSz="622300">
            <a:lnSpc>
              <a:spcPct val="90000"/>
            </a:lnSpc>
            <a:spcBef>
              <a:spcPct val="0"/>
            </a:spcBef>
            <a:spcAft>
              <a:spcPct val="35000"/>
            </a:spcAft>
            <a:buNone/>
          </a:pPr>
          <a:r>
            <a:rPr lang="es-MX" sz="1400" b="1" kern="1200" dirty="0">
              <a:latin typeface="Arial" panose="020B0604020202020204" pitchFamily="34" charset="0"/>
              <a:cs typeface="Arial" panose="020B0604020202020204" pitchFamily="34" charset="0"/>
            </a:rPr>
            <a:t>Cada uno de los cómputos a que se refiere el presente artículo se realizará sucesiva e ininterrumpidamente hasta su conclusión.</a:t>
          </a:r>
        </a:p>
      </dsp:txBody>
      <dsp:txXfrm>
        <a:off x="663002" y="4532283"/>
        <a:ext cx="10667183" cy="906362"/>
      </dsp:txXfrm>
    </dsp:sp>
    <dsp:sp modelId="{0FD3FA87-1832-4849-93F8-159DAC99BA85}">
      <dsp:nvSpPr>
        <dsp:cNvPr id="0" name=""/>
        <dsp:cNvSpPr/>
      </dsp:nvSpPr>
      <dsp:spPr>
        <a:xfrm>
          <a:off x="96525" y="4418987"/>
          <a:ext cx="1132952" cy="1132952"/>
        </a:xfrm>
        <a:prstGeom prst="ellipse">
          <a:avLst/>
        </a:prstGeom>
        <a:solidFill>
          <a:schemeClr val="lt1">
            <a:hueOff val="0"/>
            <a:satOff val="0"/>
            <a:lumOff val="0"/>
            <a:alphaOff val="0"/>
          </a:schemeClr>
        </a:solidFill>
        <a:ln w="9525" cap="rnd" cmpd="sng" algn="ctr">
          <a:solidFill>
            <a:schemeClr val="accent5">
              <a:hueOff val="4808133"/>
              <a:satOff val="-9764"/>
              <a:lumOff val="6275"/>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1F089-80F4-4E4E-A11F-5EE2F0610CD7}">
      <dsp:nvSpPr>
        <dsp:cNvPr id="0" name=""/>
        <dsp:cNvSpPr/>
      </dsp:nvSpPr>
      <dsp:spPr>
        <a:xfrm>
          <a:off x="-6674391" y="-1021458"/>
          <a:ext cx="7950231" cy="7950231"/>
        </a:xfrm>
        <a:prstGeom prst="blockArc">
          <a:avLst>
            <a:gd name="adj1" fmla="val 18900000"/>
            <a:gd name="adj2" fmla="val 2700000"/>
            <a:gd name="adj3" fmla="val 272"/>
          </a:avLst>
        </a:pr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E48255-6742-47F1-A900-6654DD926332}">
      <dsp:nvSpPr>
        <dsp:cNvPr id="0" name=""/>
        <dsp:cNvSpPr/>
      </dsp:nvSpPr>
      <dsp:spPr>
        <a:xfrm>
          <a:off x="414398" y="313315"/>
          <a:ext cx="10726282" cy="536856"/>
        </a:xfrm>
        <a:prstGeom prst="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6130" tIns="30480" rIns="30480" bIns="30480" numCol="1" spcCol="1270" anchor="ctr" anchorCtr="0">
          <a:noAutofit/>
        </a:bodyPr>
        <a:lstStyle/>
        <a:p>
          <a:pPr marL="0" lvl="0" indent="0" algn="l" defTabSz="533400">
            <a:lnSpc>
              <a:spcPct val="90000"/>
            </a:lnSpc>
            <a:spcBef>
              <a:spcPct val="0"/>
            </a:spcBef>
            <a:spcAft>
              <a:spcPct val="35000"/>
            </a:spcAft>
            <a:buNone/>
          </a:pPr>
          <a:r>
            <a:rPr lang="es-MX" sz="1200" b="0" kern="1200" dirty="0">
              <a:latin typeface="Arial" panose="020B0604020202020204" pitchFamily="34" charset="0"/>
              <a:cs typeface="Arial" panose="020B0604020202020204" pitchFamily="34" charset="0"/>
            </a:rPr>
            <a:t> El cómputo Distrital de la votación para Diputados se sujetará al procedimiento siguiente:</a:t>
          </a:r>
        </a:p>
        <a:p>
          <a:pPr marL="0" lvl="0" indent="0" algn="l" defTabSz="533400">
            <a:lnSpc>
              <a:spcPct val="90000"/>
            </a:lnSpc>
            <a:spcBef>
              <a:spcPct val="0"/>
            </a:spcBef>
            <a:spcAft>
              <a:spcPct val="35000"/>
            </a:spcAft>
            <a:buNone/>
          </a:pPr>
          <a:r>
            <a:rPr lang="es-MX" sz="1200" b="0" kern="1200" dirty="0">
              <a:latin typeface="Arial" panose="020B0604020202020204" pitchFamily="34" charset="0"/>
              <a:cs typeface="Arial" panose="020B0604020202020204" pitchFamily="34" charset="0"/>
            </a:rPr>
            <a:t>Se harán las operaciones señaladas en las fracciones I, II, III, IV, V y VII del artículo 261. En lo procedente, es aplicable el artículo 262;</a:t>
          </a:r>
        </a:p>
      </dsp:txBody>
      <dsp:txXfrm>
        <a:off x="414398" y="313315"/>
        <a:ext cx="10726282" cy="536856"/>
      </dsp:txXfrm>
    </dsp:sp>
    <dsp:sp modelId="{0F04867A-0149-41F8-831B-F12BFE21FEF5}">
      <dsp:nvSpPr>
        <dsp:cNvPr id="0" name=""/>
        <dsp:cNvSpPr/>
      </dsp:nvSpPr>
      <dsp:spPr>
        <a:xfrm>
          <a:off x="78862" y="201439"/>
          <a:ext cx="671070" cy="671070"/>
        </a:xfrm>
        <a:prstGeom prst="ellipse">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EBF0A6D-F602-41B6-B988-DCE5C9CA4230}">
      <dsp:nvSpPr>
        <dsp:cNvPr id="0" name=""/>
        <dsp:cNvSpPr/>
      </dsp:nvSpPr>
      <dsp:spPr>
        <a:xfrm>
          <a:off x="931802" y="1083259"/>
          <a:ext cx="10240110" cy="536856"/>
        </a:xfrm>
        <a:prstGeom prst="rect">
          <a:avLst/>
        </a:prstGeom>
        <a:solidFill>
          <a:schemeClr val="accent5">
            <a:hueOff val="801355"/>
            <a:satOff val="-1627"/>
            <a:lumOff val="1046"/>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6130" tIns="30480" rIns="30480" bIns="30480" numCol="1" spcCol="1270" anchor="ctr" anchorCtr="0">
          <a:noAutofit/>
        </a:bodyPr>
        <a:lstStyle/>
        <a:p>
          <a:pPr marL="0" lvl="0" indent="0" algn="l" defTabSz="533400">
            <a:lnSpc>
              <a:spcPct val="90000"/>
            </a:lnSpc>
            <a:spcBef>
              <a:spcPct val="0"/>
            </a:spcBef>
            <a:spcAft>
              <a:spcPct val="35000"/>
            </a:spcAft>
            <a:buNone/>
          </a:pPr>
          <a:r>
            <a:rPr lang="es-MX" sz="1200" b="0" kern="1200" dirty="0">
              <a:latin typeface="Arial" panose="020B0604020202020204" pitchFamily="34" charset="0"/>
              <a:cs typeface="Arial" panose="020B0604020202020204" pitchFamily="34" charset="0"/>
            </a:rPr>
            <a:t>Se abrirán los paquetes en que se contengan los expedientes de las casillas especiales, para extraer el de la elección de Diputados y se procederá en los términos de las fracciones I, II, III y IV del artículo 261 de esta Ley;</a:t>
          </a:r>
        </a:p>
      </dsp:txBody>
      <dsp:txXfrm>
        <a:off x="931802" y="1083259"/>
        <a:ext cx="10240110" cy="536856"/>
      </dsp:txXfrm>
    </dsp:sp>
    <dsp:sp modelId="{9AF25609-60B1-4E3E-B53D-A1265798D361}">
      <dsp:nvSpPr>
        <dsp:cNvPr id="0" name=""/>
        <dsp:cNvSpPr/>
      </dsp:nvSpPr>
      <dsp:spPr>
        <a:xfrm>
          <a:off x="565034" y="1007197"/>
          <a:ext cx="671070" cy="671070"/>
        </a:xfrm>
        <a:prstGeom prst="ellipse">
          <a:avLst/>
        </a:prstGeom>
        <a:solidFill>
          <a:schemeClr val="lt1">
            <a:hueOff val="0"/>
            <a:satOff val="0"/>
            <a:lumOff val="0"/>
            <a:alphaOff val="0"/>
          </a:schemeClr>
        </a:solidFill>
        <a:ln w="9525" cap="rnd" cmpd="sng" algn="ctr">
          <a:solidFill>
            <a:schemeClr val="accent5">
              <a:hueOff val="801355"/>
              <a:satOff val="-1627"/>
              <a:lumOff val="1046"/>
              <a:alphaOff val="0"/>
            </a:schemeClr>
          </a:solidFill>
          <a:prstDash val="solid"/>
        </a:ln>
        <a:effectLst/>
      </dsp:spPr>
      <dsp:style>
        <a:lnRef idx="1">
          <a:scrgbClr r="0" g="0" b="0"/>
        </a:lnRef>
        <a:fillRef idx="2">
          <a:scrgbClr r="0" g="0" b="0"/>
        </a:fillRef>
        <a:effectRef idx="0">
          <a:scrgbClr r="0" g="0" b="0"/>
        </a:effectRef>
        <a:fontRef idx="minor"/>
      </dsp:style>
    </dsp:sp>
    <dsp:sp modelId="{BD048D12-A460-429E-8E23-992508C77F64}">
      <dsp:nvSpPr>
        <dsp:cNvPr id="0" name=""/>
        <dsp:cNvSpPr/>
      </dsp:nvSpPr>
      <dsp:spPr>
        <a:xfrm>
          <a:off x="1216958" y="1861567"/>
          <a:ext cx="9667896" cy="536856"/>
        </a:xfrm>
        <a:prstGeom prst="rect">
          <a:avLst/>
        </a:prstGeom>
        <a:solidFill>
          <a:schemeClr val="accent5">
            <a:hueOff val="1602711"/>
            <a:satOff val="-3255"/>
            <a:lumOff val="2092"/>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6130" tIns="30480" rIns="30480" bIns="30480" numCol="1" spcCol="1270" anchor="ctr" anchorCtr="0">
          <a:noAutofit/>
        </a:bodyPr>
        <a:lstStyle/>
        <a:p>
          <a:pPr marL="0" lvl="0" indent="0" algn="l" defTabSz="533400">
            <a:lnSpc>
              <a:spcPct val="90000"/>
            </a:lnSpc>
            <a:spcBef>
              <a:spcPct val="0"/>
            </a:spcBef>
            <a:spcAft>
              <a:spcPct val="35000"/>
            </a:spcAft>
            <a:buFont typeface="+mj-lt"/>
            <a:buNone/>
          </a:pPr>
          <a:r>
            <a:rPr lang="es-MX" sz="1200" b="0" kern="1200" dirty="0">
              <a:latin typeface="Arial" panose="020B0604020202020204" pitchFamily="34" charset="0"/>
              <a:cs typeface="Arial" panose="020B0604020202020204" pitchFamily="34" charset="0"/>
            </a:rPr>
            <a:t>El cómputo de la elección de Diputados por el Principio de Representación Proporcional, será el resultado de sumar las cifras obtenidas según las dos fracciones anteriores, y se asentará en el acta correspondiente a la elección de Representación Proporcional</a:t>
          </a:r>
        </a:p>
      </dsp:txBody>
      <dsp:txXfrm>
        <a:off x="1216958" y="1861567"/>
        <a:ext cx="9667896" cy="536856"/>
      </dsp:txXfrm>
    </dsp:sp>
    <dsp:sp modelId="{3B0244C6-602B-4970-9C3E-A7670DB62FE9}">
      <dsp:nvSpPr>
        <dsp:cNvPr id="0" name=""/>
        <dsp:cNvSpPr/>
      </dsp:nvSpPr>
      <dsp:spPr>
        <a:xfrm>
          <a:off x="831454" y="1812364"/>
          <a:ext cx="671070" cy="671070"/>
        </a:xfrm>
        <a:prstGeom prst="ellipse">
          <a:avLst/>
        </a:prstGeom>
        <a:solidFill>
          <a:schemeClr val="lt1">
            <a:hueOff val="0"/>
            <a:satOff val="0"/>
            <a:lumOff val="0"/>
            <a:alphaOff val="0"/>
          </a:schemeClr>
        </a:solidFill>
        <a:ln w="9525" cap="rnd" cmpd="sng" algn="ctr">
          <a:solidFill>
            <a:schemeClr val="accent5">
              <a:hueOff val="1602711"/>
              <a:satOff val="-3255"/>
              <a:lumOff val="2092"/>
              <a:alphaOff val="0"/>
            </a:schemeClr>
          </a:solidFill>
          <a:prstDash val="solid"/>
        </a:ln>
        <a:effectLst/>
      </dsp:spPr>
      <dsp:style>
        <a:lnRef idx="1">
          <a:scrgbClr r="0" g="0" b="0"/>
        </a:lnRef>
        <a:fillRef idx="2">
          <a:scrgbClr r="0" g="0" b="0"/>
        </a:fillRef>
        <a:effectRef idx="0">
          <a:scrgbClr r="0" g="0" b="0"/>
        </a:effectRef>
        <a:fontRef idx="minor"/>
      </dsp:style>
    </dsp:sp>
    <dsp:sp modelId="{A7CC790B-41B4-4021-9C8E-55BCD79D0044}">
      <dsp:nvSpPr>
        <dsp:cNvPr id="0" name=""/>
        <dsp:cNvSpPr/>
      </dsp:nvSpPr>
      <dsp:spPr>
        <a:xfrm>
          <a:off x="1252055" y="2685229"/>
          <a:ext cx="9888624" cy="536856"/>
        </a:xfrm>
        <a:prstGeom prst="rect">
          <a:avLst/>
        </a:prstGeom>
        <a:solidFill>
          <a:schemeClr val="accent5">
            <a:hueOff val="2404066"/>
            <a:satOff val="-4882"/>
            <a:lumOff val="3137"/>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6130" tIns="30480" rIns="30480" bIns="30480" numCol="1" spcCol="1270" anchor="ctr" anchorCtr="0">
          <a:noAutofit/>
        </a:bodyPr>
        <a:lstStyle/>
        <a:p>
          <a:pPr marL="0" lvl="0" indent="0" algn="l" defTabSz="533400">
            <a:lnSpc>
              <a:spcPct val="90000"/>
            </a:lnSpc>
            <a:spcBef>
              <a:spcPct val="0"/>
            </a:spcBef>
            <a:spcAft>
              <a:spcPct val="35000"/>
            </a:spcAft>
            <a:buFont typeface="+mj-lt"/>
            <a:buNone/>
          </a:pPr>
          <a:r>
            <a:rPr lang="es-MX" sz="1200" b="0" kern="1200" dirty="0">
              <a:latin typeface="Arial" panose="020B0604020202020204" pitchFamily="34" charset="0"/>
              <a:cs typeface="Arial" panose="020B0604020202020204" pitchFamily="34" charset="0"/>
            </a:rPr>
            <a:t>Remitir al Consejo cabecera de Circunscripción Plurinominal el acta original, copias certificadas y demás documentos de la elección de Diputados de Representación Proporcional; </a:t>
          </a:r>
        </a:p>
      </dsp:txBody>
      <dsp:txXfrm>
        <a:off x="1252055" y="2685229"/>
        <a:ext cx="9888624" cy="536856"/>
      </dsp:txXfrm>
    </dsp:sp>
    <dsp:sp modelId="{DFDDF34C-BFF3-4044-9A64-254517B4C63A}">
      <dsp:nvSpPr>
        <dsp:cNvPr id="0" name=""/>
        <dsp:cNvSpPr/>
      </dsp:nvSpPr>
      <dsp:spPr>
        <a:xfrm>
          <a:off x="916519" y="2618122"/>
          <a:ext cx="671070" cy="671070"/>
        </a:xfrm>
        <a:prstGeom prst="ellipse">
          <a:avLst/>
        </a:prstGeom>
        <a:solidFill>
          <a:schemeClr val="lt1">
            <a:hueOff val="0"/>
            <a:satOff val="0"/>
            <a:lumOff val="0"/>
            <a:alphaOff val="0"/>
          </a:schemeClr>
        </a:solidFill>
        <a:ln w="9525" cap="rnd" cmpd="sng" algn="ctr">
          <a:solidFill>
            <a:schemeClr val="accent5">
              <a:hueOff val="2404066"/>
              <a:satOff val="-4882"/>
              <a:lumOff val="3137"/>
              <a:alphaOff val="0"/>
            </a:schemeClr>
          </a:solidFill>
          <a:prstDash val="solid"/>
        </a:ln>
        <a:effectLst/>
      </dsp:spPr>
      <dsp:style>
        <a:lnRef idx="1">
          <a:scrgbClr r="0" g="0" b="0"/>
        </a:lnRef>
        <a:fillRef idx="2">
          <a:scrgbClr r="0" g="0" b="0"/>
        </a:fillRef>
        <a:effectRef idx="0">
          <a:scrgbClr r="0" g="0" b="0"/>
        </a:effectRef>
        <a:fontRef idx="minor"/>
      </dsp:style>
    </dsp:sp>
    <dsp:sp modelId="{54141900-06B6-4906-8D7E-0BBB68A803AE}">
      <dsp:nvSpPr>
        <dsp:cNvPr id="0" name=""/>
        <dsp:cNvSpPr/>
      </dsp:nvSpPr>
      <dsp:spPr>
        <a:xfrm>
          <a:off x="1166990" y="3490986"/>
          <a:ext cx="9973690" cy="536856"/>
        </a:xfrm>
        <a:prstGeom prst="rect">
          <a:avLst/>
        </a:prstGeom>
        <a:solidFill>
          <a:schemeClr val="accent5">
            <a:hueOff val="3205422"/>
            <a:satOff val="-6509"/>
            <a:lumOff val="4183"/>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6130" tIns="30480" rIns="30480" bIns="30480" numCol="1" spcCol="1270" anchor="ctr" anchorCtr="0">
          <a:noAutofit/>
        </a:bodyPr>
        <a:lstStyle/>
        <a:p>
          <a:pPr marL="0" lvl="0" indent="0" algn="l" defTabSz="533400">
            <a:lnSpc>
              <a:spcPct val="90000"/>
            </a:lnSpc>
            <a:spcBef>
              <a:spcPct val="0"/>
            </a:spcBef>
            <a:spcAft>
              <a:spcPct val="35000"/>
            </a:spcAft>
            <a:buFont typeface="+mj-lt"/>
            <a:buNone/>
          </a:pPr>
          <a:r>
            <a:rPr lang="es-MX" sz="1200" b="0" kern="1200" dirty="0">
              <a:latin typeface="Arial" panose="020B0604020202020204" pitchFamily="34" charset="0"/>
              <a:cs typeface="Arial" panose="020B0604020202020204" pitchFamily="34" charset="0"/>
            </a:rPr>
            <a:t>Se hará constar en el acta circunstanciada de la sesión los resultados de los cómputos, los incidentes que ocurrieran durante la misma y la declaración de validez de la elección y de elegibilidad de los candidatos de la fórmula que hubiese obtenido </a:t>
          </a:r>
          <a:r>
            <a:rPr lang="es-MX" sz="1200" b="0" kern="1200" dirty="0" err="1">
              <a:latin typeface="Arial" panose="020B0604020202020204" pitchFamily="34" charset="0"/>
              <a:cs typeface="Arial" panose="020B0604020202020204" pitchFamily="34" charset="0"/>
            </a:rPr>
            <a:t>Ia</a:t>
          </a:r>
          <a:r>
            <a:rPr lang="es-MX" sz="1200" b="0" kern="1200" dirty="0">
              <a:latin typeface="Arial" panose="020B0604020202020204" pitchFamily="34" charset="0"/>
              <a:cs typeface="Arial" panose="020B0604020202020204" pitchFamily="34" charset="0"/>
            </a:rPr>
            <a:t> mayoría de los votos; y 	</a:t>
          </a:r>
        </a:p>
      </dsp:txBody>
      <dsp:txXfrm>
        <a:off x="1166990" y="3490986"/>
        <a:ext cx="9973690" cy="536856"/>
      </dsp:txXfrm>
    </dsp:sp>
    <dsp:sp modelId="{565B123F-326F-408E-BEE0-4E07FD1C04DD}">
      <dsp:nvSpPr>
        <dsp:cNvPr id="0" name=""/>
        <dsp:cNvSpPr/>
      </dsp:nvSpPr>
      <dsp:spPr>
        <a:xfrm>
          <a:off x="831454" y="3423879"/>
          <a:ext cx="671070" cy="671070"/>
        </a:xfrm>
        <a:prstGeom prst="ellipse">
          <a:avLst/>
        </a:prstGeom>
        <a:solidFill>
          <a:schemeClr val="lt1">
            <a:hueOff val="0"/>
            <a:satOff val="0"/>
            <a:lumOff val="0"/>
            <a:alphaOff val="0"/>
          </a:schemeClr>
        </a:solidFill>
        <a:ln w="9525" cap="rnd" cmpd="sng" algn="ctr">
          <a:solidFill>
            <a:schemeClr val="accent5">
              <a:hueOff val="3205422"/>
              <a:satOff val="-6509"/>
              <a:lumOff val="4183"/>
              <a:alphaOff val="0"/>
            </a:schemeClr>
          </a:solidFill>
          <a:prstDash val="solid"/>
        </a:ln>
        <a:effectLst/>
      </dsp:spPr>
      <dsp:style>
        <a:lnRef idx="1">
          <a:scrgbClr r="0" g="0" b="0"/>
        </a:lnRef>
        <a:fillRef idx="2">
          <a:scrgbClr r="0" g="0" b="0"/>
        </a:fillRef>
        <a:effectRef idx="0">
          <a:scrgbClr r="0" g="0" b="0"/>
        </a:effectRef>
        <a:fontRef idx="minor"/>
      </dsp:style>
    </dsp:sp>
    <dsp:sp modelId="{B8826C0B-DD2A-4AB9-A546-B957467C24C9}">
      <dsp:nvSpPr>
        <dsp:cNvPr id="0" name=""/>
        <dsp:cNvSpPr/>
      </dsp:nvSpPr>
      <dsp:spPr>
        <a:xfrm>
          <a:off x="900570" y="4296153"/>
          <a:ext cx="10240110" cy="536856"/>
        </a:xfrm>
        <a:prstGeom prst="rect">
          <a:avLst/>
        </a:prstGeom>
        <a:solidFill>
          <a:schemeClr val="accent5">
            <a:hueOff val="4006777"/>
            <a:satOff val="-8137"/>
            <a:lumOff val="522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6130" tIns="30480" rIns="30480" bIns="30480" numCol="1" spcCol="1270" anchor="ctr" anchorCtr="0">
          <a:noAutofit/>
        </a:bodyPr>
        <a:lstStyle/>
        <a:p>
          <a:pPr marL="0" lvl="0" indent="0" algn="l" defTabSz="533400">
            <a:lnSpc>
              <a:spcPct val="90000"/>
            </a:lnSpc>
            <a:spcBef>
              <a:spcPct val="0"/>
            </a:spcBef>
            <a:spcAft>
              <a:spcPct val="35000"/>
            </a:spcAft>
            <a:buFont typeface="+mj-lt"/>
            <a:buNone/>
          </a:pPr>
          <a:r>
            <a:rPr lang="es-MX" sz="1200" b="0" kern="1200" dirty="0">
              <a:latin typeface="Arial" panose="020B0604020202020204" pitchFamily="34" charset="0"/>
              <a:cs typeface="Arial" panose="020B0604020202020204" pitchFamily="34" charset="0"/>
            </a:rPr>
            <a:t>Los Presidentes de </a:t>
          </a:r>
          <a:r>
            <a:rPr lang="es-MX" sz="1200" b="0" kern="1200" dirty="0" err="1">
              <a:latin typeface="Arial" panose="020B0604020202020204" pitchFamily="34" charset="0"/>
              <a:cs typeface="Arial" panose="020B0604020202020204" pitchFamily="34" charset="0"/>
            </a:rPr>
            <a:t>Ios</a:t>
          </a:r>
          <a:r>
            <a:rPr lang="es-MX" sz="1200" b="0" kern="1200" dirty="0">
              <a:latin typeface="Arial" panose="020B0604020202020204" pitchFamily="34" charset="0"/>
              <a:cs typeface="Arial" panose="020B0604020202020204" pitchFamily="34" charset="0"/>
            </a:rPr>
            <a:t> Consejos Electorales Distritales fijarán en el exterior de sus locales, al término de la sesión de cómputo los resultados de cada una de las elecciones.</a:t>
          </a:r>
        </a:p>
      </dsp:txBody>
      <dsp:txXfrm>
        <a:off x="900570" y="4296153"/>
        <a:ext cx="10240110" cy="536856"/>
      </dsp:txXfrm>
    </dsp:sp>
    <dsp:sp modelId="{458C50D2-21A0-4497-941D-203A076DA5D2}">
      <dsp:nvSpPr>
        <dsp:cNvPr id="0" name=""/>
        <dsp:cNvSpPr/>
      </dsp:nvSpPr>
      <dsp:spPr>
        <a:xfrm>
          <a:off x="565034" y="4229046"/>
          <a:ext cx="671070" cy="671070"/>
        </a:xfrm>
        <a:prstGeom prst="ellipse">
          <a:avLst/>
        </a:prstGeom>
        <a:solidFill>
          <a:schemeClr val="lt1">
            <a:hueOff val="0"/>
            <a:satOff val="0"/>
            <a:lumOff val="0"/>
            <a:alphaOff val="0"/>
          </a:schemeClr>
        </a:solidFill>
        <a:ln w="9525" cap="rnd" cmpd="sng" algn="ctr">
          <a:solidFill>
            <a:schemeClr val="accent5">
              <a:hueOff val="4006777"/>
              <a:satOff val="-8137"/>
              <a:lumOff val="5229"/>
              <a:alphaOff val="0"/>
            </a:schemeClr>
          </a:solidFill>
          <a:prstDash val="solid"/>
        </a:ln>
        <a:effectLst/>
      </dsp:spPr>
      <dsp:style>
        <a:lnRef idx="1">
          <a:scrgbClr r="0" g="0" b="0"/>
        </a:lnRef>
        <a:fillRef idx="2">
          <a:scrgbClr r="0" g="0" b="0"/>
        </a:fillRef>
        <a:effectRef idx="0">
          <a:scrgbClr r="0" g="0" b="0"/>
        </a:effectRef>
        <a:fontRef idx="minor"/>
      </dsp:style>
    </dsp:sp>
    <dsp:sp modelId="{47D7A347-827A-418A-BB0A-CE14282C6E06}">
      <dsp:nvSpPr>
        <dsp:cNvPr id="0" name=""/>
        <dsp:cNvSpPr/>
      </dsp:nvSpPr>
      <dsp:spPr>
        <a:xfrm>
          <a:off x="414398" y="5101911"/>
          <a:ext cx="10726282" cy="536856"/>
        </a:xfrm>
        <a:prstGeom prst="rect">
          <a:avLst/>
        </a:prstGeom>
        <a:solidFill>
          <a:schemeClr val="accent5">
            <a:hueOff val="4808133"/>
            <a:satOff val="-9764"/>
            <a:lumOff val="627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6130" tIns="30480" rIns="30480" bIns="30480" numCol="1" spcCol="1270" anchor="ctr" anchorCtr="0">
          <a:noAutofit/>
        </a:bodyPr>
        <a:lstStyle/>
        <a:p>
          <a:pPr marL="0" lvl="0" indent="0" algn="l" defTabSz="533400">
            <a:lnSpc>
              <a:spcPct val="90000"/>
            </a:lnSpc>
            <a:spcBef>
              <a:spcPct val="0"/>
            </a:spcBef>
            <a:spcAft>
              <a:spcPct val="35000"/>
            </a:spcAft>
            <a:buNone/>
          </a:pPr>
          <a:r>
            <a:rPr lang="es-MX" sz="1200" b="0" kern="1200" dirty="0">
              <a:latin typeface="Arial" panose="020B0604020202020204" pitchFamily="34" charset="0"/>
              <a:cs typeface="Arial" panose="020B0604020202020204" pitchFamily="34" charset="0"/>
            </a:rPr>
            <a:t>Concluido el cómputo y emitida la declaración de validez para la elección de Diputados de Mayoría Relativa, el presidente del Consejo Electoral Distrital expedirá la constancia de mayoría y validez a quien hubiese obtenido el triunfo, salvo el caso que los integrantes de la fórmula fueren inelegibles.</a:t>
          </a:r>
        </a:p>
      </dsp:txBody>
      <dsp:txXfrm>
        <a:off x="414398" y="5101911"/>
        <a:ext cx="10726282" cy="536856"/>
      </dsp:txXfrm>
    </dsp:sp>
    <dsp:sp modelId="{244B76A0-67DC-4F93-AAA1-1CDE61357DE5}">
      <dsp:nvSpPr>
        <dsp:cNvPr id="0" name=""/>
        <dsp:cNvSpPr/>
      </dsp:nvSpPr>
      <dsp:spPr>
        <a:xfrm>
          <a:off x="78862" y="5034804"/>
          <a:ext cx="671070" cy="671070"/>
        </a:xfrm>
        <a:prstGeom prst="ellipse">
          <a:avLst/>
        </a:prstGeom>
        <a:solidFill>
          <a:schemeClr val="lt1">
            <a:hueOff val="0"/>
            <a:satOff val="0"/>
            <a:lumOff val="0"/>
            <a:alphaOff val="0"/>
          </a:schemeClr>
        </a:solidFill>
        <a:ln w="9525" cap="rnd" cmpd="sng" algn="ctr">
          <a:solidFill>
            <a:schemeClr val="accent5">
              <a:hueOff val="4808133"/>
              <a:satOff val="-9764"/>
              <a:lumOff val="6275"/>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51712-BB36-4DB2-9E0F-F89A45368EC4}">
      <dsp:nvSpPr>
        <dsp:cNvPr id="0" name=""/>
        <dsp:cNvSpPr/>
      </dsp:nvSpPr>
      <dsp:spPr>
        <a:xfrm>
          <a:off x="-6395831" y="-979018"/>
          <a:ext cx="7618606" cy="7618606"/>
        </a:xfrm>
        <a:prstGeom prst="blockArc">
          <a:avLst>
            <a:gd name="adj1" fmla="val 18900000"/>
            <a:gd name="adj2" fmla="val 2700000"/>
            <a:gd name="adj3" fmla="val 284"/>
          </a:avLst>
        </a:pr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C8380E-0FC3-4D93-B94A-5357C5BE5C4C}">
      <dsp:nvSpPr>
        <dsp:cNvPr id="0" name=""/>
        <dsp:cNvSpPr/>
      </dsp:nvSpPr>
      <dsp:spPr>
        <a:xfrm>
          <a:off x="397088" y="257329"/>
          <a:ext cx="10881143" cy="514432"/>
        </a:xfrm>
        <a:prstGeom prst="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8331" tIns="30480" rIns="30480" bIns="30480" numCol="1" spcCol="1270" anchor="ctr" anchorCtr="0">
          <a:noAutofit/>
        </a:bodyPr>
        <a:lstStyle/>
        <a:p>
          <a:pPr marL="0" lvl="0" indent="0" algn="l" defTabSz="533400">
            <a:lnSpc>
              <a:spcPct val="90000"/>
            </a:lnSpc>
            <a:spcBef>
              <a:spcPct val="0"/>
            </a:spcBef>
            <a:spcAft>
              <a:spcPct val="35000"/>
            </a:spcAft>
            <a:buNone/>
          </a:pPr>
          <a:r>
            <a:rPr lang="es-MX" sz="1200" b="0" kern="1200" dirty="0">
              <a:latin typeface="Arial" panose="020B0604020202020204" pitchFamily="34" charset="0"/>
              <a:cs typeface="Arial" panose="020B0604020202020204" pitchFamily="34" charset="0"/>
            </a:rPr>
            <a:t>El Consejo Electoral Municipal, realizará el cómputo de la votación de Presidentes Municipales y Regidores, el cual estará sujeto al procedimiento siguiente:</a:t>
          </a:r>
        </a:p>
      </dsp:txBody>
      <dsp:txXfrm>
        <a:off x="397088" y="257329"/>
        <a:ext cx="10881143" cy="514432"/>
      </dsp:txXfrm>
    </dsp:sp>
    <dsp:sp modelId="{F6B3004B-267C-4B2E-99A7-05C34E217941}">
      <dsp:nvSpPr>
        <dsp:cNvPr id="0" name=""/>
        <dsp:cNvSpPr/>
      </dsp:nvSpPr>
      <dsp:spPr>
        <a:xfrm>
          <a:off x="75568" y="193025"/>
          <a:ext cx="643040" cy="643040"/>
        </a:xfrm>
        <a:prstGeom prst="ellipse">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74734DC-7D34-450B-81F2-4EC9FFB31C49}">
      <dsp:nvSpPr>
        <dsp:cNvPr id="0" name=""/>
        <dsp:cNvSpPr/>
      </dsp:nvSpPr>
      <dsp:spPr>
        <a:xfrm>
          <a:off x="862953" y="1029431"/>
          <a:ext cx="10415278" cy="514432"/>
        </a:xfrm>
        <a:prstGeom prst="rect">
          <a:avLst/>
        </a:prstGeom>
        <a:solidFill>
          <a:schemeClr val="accent5">
            <a:hueOff val="801355"/>
            <a:satOff val="-1627"/>
            <a:lumOff val="1046"/>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8331" tIns="30480" rIns="30480" bIns="30480" numCol="1" spcCol="1270" anchor="ctr" anchorCtr="0">
          <a:noAutofit/>
        </a:bodyPr>
        <a:lstStyle/>
        <a:p>
          <a:pPr marL="0" lvl="0" indent="0" algn="l" defTabSz="533400">
            <a:lnSpc>
              <a:spcPct val="90000"/>
            </a:lnSpc>
            <a:spcBef>
              <a:spcPct val="0"/>
            </a:spcBef>
            <a:spcAft>
              <a:spcPct val="35000"/>
            </a:spcAft>
            <a:buFont typeface="+mj-lt"/>
            <a:buNone/>
          </a:pPr>
          <a:r>
            <a:rPr lang="es-MX" sz="1200" b="0" kern="1200" dirty="0">
              <a:latin typeface="Arial" panose="020B0604020202020204" pitchFamily="34" charset="0"/>
              <a:cs typeface="Arial" panose="020B0604020202020204" pitchFamily="34" charset="0"/>
            </a:rPr>
            <a:t>Se harán las operaciones señaladas en las fracciones I, II, III, IV, V y VII del artículo 261; en lo procedente, es aplicable el artículo 262;</a:t>
          </a:r>
        </a:p>
        <a:p>
          <a:pPr marL="0" lvl="0" indent="0" algn="l" defTabSz="533400">
            <a:lnSpc>
              <a:spcPct val="90000"/>
            </a:lnSpc>
            <a:spcBef>
              <a:spcPct val="0"/>
            </a:spcBef>
            <a:spcAft>
              <a:spcPct val="35000"/>
            </a:spcAft>
            <a:buFont typeface="+mj-lt"/>
            <a:buNone/>
          </a:pPr>
          <a:r>
            <a:rPr lang="es-MX" sz="1200" b="0" kern="1200" dirty="0">
              <a:latin typeface="Arial" panose="020B0604020202020204" pitchFamily="34" charset="0"/>
              <a:cs typeface="Arial" panose="020B0604020202020204" pitchFamily="34" charset="0"/>
            </a:rPr>
            <a:t>La suma de los resultados después de realizar las operaciones indicadas, constituirán los cómputos municipales de la elección de Regidores, mismos que se asentarán en las actas correspondientes;</a:t>
          </a:r>
        </a:p>
      </dsp:txBody>
      <dsp:txXfrm>
        <a:off x="862953" y="1029431"/>
        <a:ext cx="10415278" cy="514432"/>
      </dsp:txXfrm>
    </dsp:sp>
    <dsp:sp modelId="{568A4CFB-47DA-4146-B3EC-EC6290CCE39E}">
      <dsp:nvSpPr>
        <dsp:cNvPr id="0" name=""/>
        <dsp:cNvSpPr/>
      </dsp:nvSpPr>
      <dsp:spPr>
        <a:xfrm>
          <a:off x="541433" y="965127"/>
          <a:ext cx="643040" cy="643040"/>
        </a:xfrm>
        <a:prstGeom prst="ellipse">
          <a:avLst/>
        </a:prstGeom>
        <a:solidFill>
          <a:schemeClr val="lt1">
            <a:hueOff val="0"/>
            <a:satOff val="0"/>
            <a:lumOff val="0"/>
            <a:alphaOff val="0"/>
          </a:schemeClr>
        </a:solidFill>
        <a:ln w="9525" cap="rnd" cmpd="sng" algn="ctr">
          <a:solidFill>
            <a:schemeClr val="accent5">
              <a:hueOff val="801355"/>
              <a:satOff val="-1627"/>
              <a:lumOff val="1046"/>
              <a:alphaOff val="0"/>
            </a:schemeClr>
          </a:solidFill>
          <a:prstDash val="solid"/>
        </a:ln>
        <a:effectLst/>
      </dsp:spPr>
      <dsp:style>
        <a:lnRef idx="1">
          <a:scrgbClr r="0" g="0" b="0"/>
        </a:lnRef>
        <a:fillRef idx="2">
          <a:scrgbClr r="0" g="0" b="0"/>
        </a:fillRef>
        <a:effectRef idx="0">
          <a:scrgbClr r="0" g="0" b="0"/>
        </a:effectRef>
        <a:fontRef idx="minor"/>
      </dsp:style>
    </dsp:sp>
    <dsp:sp modelId="{009036B1-9FAA-4FDB-8EDC-61148E9F5D30}">
      <dsp:nvSpPr>
        <dsp:cNvPr id="0" name=""/>
        <dsp:cNvSpPr/>
      </dsp:nvSpPr>
      <dsp:spPr>
        <a:xfrm>
          <a:off x="1118245" y="1800966"/>
          <a:ext cx="10159986" cy="514432"/>
        </a:xfrm>
        <a:prstGeom prst="rect">
          <a:avLst/>
        </a:prstGeom>
        <a:solidFill>
          <a:schemeClr val="accent5">
            <a:hueOff val="1602711"/>
            <a:satOff val="-3255"/>
            <a:lumOff val="2092"/>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8331" tIns="30480" rIns="30480" bIns="30480" numCol="1" spcCol="1270" anchor="ctr" anchorCtr="0">
          <a:noAutofit/>
        </a:bodyPr>
        <a:lstStyle/>
        <a:p>
          <a:pPr marL="0" lvl="0" indent="0" algn="l" defTabSz="533400">
            <a:lnSpc>
              <a:spcPct val="90000"/>
            </a:lnSpc>
            <a:spcBef>
              <a:spcPct val="0"/>
            </a:spcBef>
            <a:spcAft>
              <a:spcPct val="35000"/>
            </a:spcAft>
            <a:buFont typeface="+mj-lt"/>
            <a:buNone/>
          </a:pPr>
          <a:r>
            <a:rPr lang="es-MX" sz="1200" b="0" kern="1200" dirty="0">
              <a:latin typeface="Arial" panose="020B0604020202020204" pitchFamily="34" charset="0"/>
              <a:cs typeface="Arial" panose="020B0604020202020204" pitchFamily="34" charset="0"/>
            </a:rPr>
            <a:t>Se verificará el cumplimiento de los requisitos formales de la elección y que los candidatos de la planilla que haya obtenido la mayoría de votos, cumplan con los requisitos que señala el artículo 64 fracción XI de la Constitución Local y esta Ley;</a:t>
          </a:r>
        </a:p>
      </dsp:txBody>
      <dsp:txXfrm>
        <a:off x="1118245" y="1800966"/>
        <a:ext cx="10159986" cy="514432"/>
      </dsp:txXfrm>
    </dsp:sp>
    <dsp:sp modelId="{E05EE40F-7961-4711-A3F6-41EAABECECD0}">
      <dsp:nvSpPr>
        <dsp:cNvPr id="0" name=""/>
        <dsp:cNvSpPr/>
      </dsp:nvSpPr>
      <dsp:spPr>
        <a:xfrm>
          <a:off x="796725" y="1736662"/>
          <a:ext cx="643040" cy="643040"/>
        </a:xfrm>
        <a:prstGeom prst="ellipse">
          <a:avLst/>
        </a:prstGeom>
        <a:solidFill>
          <a:schemeClr val="lt1">
            <a:hueOff val="0"/>
            <a:satOff val="0"/>
            <a:lumOff val="0"/>
            <a:alphaOff val="0"/>
          </a:schemeClr>
        </a:solidFill>
        <a:ln w="9525" cap="rnd" cmpd="sng" algn="ctr">
          <a:solidFill>
            <a:schemeClr val="accent5">
              <a:hueOff val="1602711"/>
              <a:satOff val="-3255"/>
              <a:lumOff val="2092"/>
              <a:alphaOff val="0"/>
            </a:schemeClr>
          </a:solidFill>
          <a:prstDash val="solid"/>
        </a:ln>
        <a:effectLst/>
      </dsp:spPr>
      <dsp:style>
        <a:lnRef idx="1">
          <a:scrgbClr r="0" g="0" b="0"/>
        </a:lnRef>
        <a:fillRef idx="2">
          <a:scrgbClr r="0" g="0" b="0"/>
        </a:fillRef>
        <a:effectRef idx="0">
          <a:scrgbClr r="0" g="0" b="0"/>
        </a:effectRef>
        <a:fontRef idx="minor"/>
      </dsp:style>
    </dsp:sp>
    <dsp:sp modelId="{F647491C-6768-407F-A101-C78FF0A2F722}">
      <dsp:nvSpPr>
        <dsp:cNvPr id="0" name=""/>
        <dsp:cNvSpPr/>
      </dsp:nvSpPr>
      <dsp:spPr>
        <a:xfrm>
          <a:off x="1199757" y="2573068"/>
          <a:ext cx="10078474" cy="514432"/>
        </a:xfrm>
        <a:prstGeom prst="rect">
          <a:avLst/>
        </a:prstGeom>
        <a:solidFill>
          <a:schemeClr val="accent5">
            <a:hueOff val="2404066"/>
            <a:satOff val="-4882"/>
            <a:lumOff val="3137"/>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8331" tIns="30480" rIns="30480" bIns="30480" numCol="1" spcCol="1270" anchor="ctr" anchorCtr="0">
          <a:noAutofit/>
        </a:bodyPr>
        <a:lstStyle/>
        <a:p>
          <a:pPr marL="0" lvl="0" indent="0" algn="l" defTabSz="533400">
            <a:lnSpc>
              <a:spcPct val="90000"/>
            </a:lnSpc>
            <a:spcBef>
              <a:spcPct val="0"/>
            </a:spcBef>
            <a:spcAft>
              <a:spcPct val="35000"/>
            </a:spcAft>
            <a:buNone/>
          </a:pPr>
          <a:r>
            <a:rPr lang="es-MX" sz="1200" b="0" kern="1200" dirty="0">
              <a:latin typeface="Arial" panose="020B0604020202020204" pitchFamily="34" charset="0"/>
              <a:cs typeface="Arial" panose="020B0604020202020204" pitchFamily="34" charset="0"/>
            </a:rPr>
            <a:t>Se harán constar en el acta circunstanciada de la sesión los resultados del cómputo, </a:t>
          </a:r>
          <a:r>
            <a:rPr lang="es-MX" sz="1200" b="0" kern="1200" dirty="0" err="1">
              <a:latin typeface="Arial" panose="020B0604020202020204" pitchFamily="34" charset="0"/>
              <a:cs typeface="Arial" panose="020B0604020202020204" pitchFamily="34" charset="0"/>
            </a:rPr>
            <a:t>Ios</a:t>
          </a:r>
          <a:r>
            <a:rPr lang="es-MX" sz="1200" b="0" kern="1200" dirty="0">
              <a:latin typeface="Arial" panose="020B0604020202020204" pitchFamily="34" charset="0"/>
              <a:cs typeface="Arial" panose="020B0604020202020204" pitchFamily="34" charset="0"/>
            </a:rPr>
            <a:t> incidentes que ocurrieron durante la misma y </a:t>
          </a:r>
          <a:r>
            <a:rPr lang="es-MX" sz="1200" b="0" kern="1200" dirty="0" err="1">
              <a:latin typeface="Arial" panose="020B0604020202020204" pitchFamily="34" charset="0"/>
              <a:cs typeface="Arial" panose="020B0604020202020204" pitchFamily="34" charset="0"/>
            </a:rPr>
            <a:t>Ia</a:t>
          </a:r>
          <a:r>
            <a:rPr lang="es-MX" sz="1200" b="0" kern="1200" dirty="0">
              <a:latin typeface="Arial" panose="020B0604020202020204" pitchFamily="34" charset="0"/>
              <a:cs typeface="Arial" panose="020B0604020202020204" pitchFamily="34" charset="0"/>
            </a:rPr>
            <a:t> declaración de validez de la elección de los candidatos de la fórmula que hubiese obtenido mayoría de votos; </a:t>
          </a:r>
        </a:p>
      </dsp:txBody>
      <dsp:txXfrm>
        <a:off x="1199757" y="2573068"/>
        <a:ext cx="10078474" cy="514432"/>
      </dsp:txXfrm>
    </dsp:sp>
    <dsp:sp modelId="{23FE2F62-0DDD-4E6E-B6FC-033D6F0D1AA8}">
      <dsp:nvSpPr>
        <dsp:cNvPr id="0" name=""/>
        <dsp:cNvSpPr/>
      </dsp:nvSpPr>
      <dsp:spPr>
        <a:xfrm>
          <a:off x="878237" y="2508764"/>
          <a:ext cx="643040" cy="643040"/>
        </a:xfrm>
        <a:prstGeom prst="ellipse">
          <a:avLst/>
        </a:prstGeom>
        <a:solidFill>
          <a:schemeClr val="lt1">
            <a:hueOff val="0"/>
            <a:satOff val="0"/>
            <a:lumOff val="0"/>
            <a:alphaOff val="0"/>
          </a:schemeClr>
        </a:solidFill>
        <a:ln w="9525" cap="rnd" cmpd="sng" algn="ctr">
          <a:solidFill>
            <a:schemeClr val="accent5">
              <a:hueOff val="2404066"/>
              <a:satOff val="-4882"/>
              <a:lumOff val="3137"/>
              <a:alphaOff val="0"/>
            </a:schemeClr>
          </a:solidFill>
          <a:prstDash val="solid"/>
        </a:ln>
        <a:effectLst/>
      </dsp:spPr>
      <dsp:style>
        <a:lnRef idx="1">
          <a:scrgbClr r="0" g="0" b="0"/>
        </a:lnRef>
        <a:fillRef idx="2">
          <a:scrgbClr r="0" g="0" b="0"/>
        </a:fillRef>
        <a:effectRef idx="0">
          <a:scrgbClr r="0" g="0" b="0"/>
        </a:effectRef>
        <a:fontRef idx="minor"/>
      </dsp:style>
    </dsp:sp>
    <dsp:sp modelId="{0235E63E-65FC-4602-8DB8-38A53FA84B93}">
      <dsp:nvSpPr>
        <dsp:cNvPr id="0" name=""/>
        <dsp:cNvSpPr/>
      </dsp:nvSpPr>
      <dsp:spPr>
        <a:xfrm>
          <a:off x="1118245" y="3345170"/>
          <a:ext cx="10159986" cy="514432"/>
        </a:xfrm>
        <a:prstGeom prst="rect">
          <a:avLst/>
        </a:prstGeom>
        <a:solidFill>
          <a:schemeClr val="accent5">
            <a:hueOff val="3205422"/>
            <a:satOff val="-6509"/>
            <a:lumOff val="4183"/>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8331" tIns="30480" rIns="30480" bIns="30480" numCol="1" spcCol="1270" anchor="ctr" anchorCtr="0">
          <a:noAutofit/>
        </a:bodyPr>
        <a:lstStyle/>
        <a:p>
          <a:pPr marL="0" lvl="0" indent="0" algn="l" defTabSz="533400">
            <a:lnSpc>
              <a:spcPct val="90000"/>
            </a:lnSpc>
            <a:spcBef>
              <a:spcPct val="0"/>
            </a:spcBef>
            <a:spcAft>
              <a:spcPct val="35000"/>
            </a:spcAft>
            <a:buFont typeface="+mj-lt"/>
            <a:buNone/>
          </a:pPr>
          <a:r>
            <a:rPr lang="es-MX" sz="1200" b="0" kern="1200">
              <a:latin typeface="Arial" panose="020B0604020202020204" pitchFamily="34" charset="0"/>
              <a:cs typeface="Arial" panose="020B0604020202020204" pitchFamily="34" charset="0"/>
            </a:rPr>
            <a:t>Se remitirá al Secretario Ejecutivo para que informe al Consejo Estatal, el expediente del cómputo que contiene las actas originales y copias certificadas y demás documentos de la elección de Regidores por el Principio de Representación Proporcional, y </a:t>
          </a:r>
          <a:endParaRPr lang="es-MX" sz="1200" b="0" kern="1200" dirty="0">
            <a:latin typeface="Arial" panose="020B0604020202020204" pitchFamily="34" charset="0"/>
            <a:cs typeface="Arial" panose="020B0604020202020204" pitchFamily="34" charset="0"/>
          </a:endParaRPr>
        </a:p>
      </dsp:txBody>
      <dsp:txXfrm>
        <a:off x="1118245" y="3345170"/>
        <a:ext cx="10159986" cy="514432"/>
      </dsp:txXfrm>
    </dsp:sp>
    <dsp:sp modelId="{5CF02CF6-D44B-4007-A74F-64C5D4BB7CB8}">
      <dsp:nvSpPr>
        <dsp:cNvPr id="0" name=""/>
        <dsp:cNvSpPr/>
      </dsp:nvSpPr>
      <dsp:spPr>
        <a:xfrm>
          <a:off x="796725" y="3280866"/>
          <a:ext cx="643040" cy="643040"/>
        </a:xfrm>
        <a:prstGeom prst="ellipse">
          <a:avLst/>
        </a:prstGeom>
        <a:solidFill>
          <a:schemeClr val="lt1">
            <a:hueOff val="0"/>
            <a:satOff val="0"/>
            <a:lumOff val="0"/>
            <a:alphaOff val="0"/>
          </a:schemeClr>
        </a:solidFill>
        <a:ln w="9525" cap="rnd" cmpd="sng" algn="ctr">
          <a:solidFill>
            <a:schemeClr val="accent5">
              <a:hueOff val="3205422"/>
              <a:satOff val="-6509"/>
              <a:lumOff val="4183"/>
              <a:alphaOff val="0"/>
            </a:schemeClr>
          </a:solidFill>
          <a:prstDash val="solid"/>
        </a:ln>
        <a:effectLst/>
      </dsp:spPr>
      <dsp:style>
        <a:lnRef idx="1">
          <a:scrgbClr r="0" g="0" b="0"/>
        </a:lnRef>
        <a:fillRef idx="2">
          <a:scrgbClr r="0" g="0" b="0"/>
        </a:fillRef>
        <a:effectRef idx="0">
          <a:scrgbClr r="0" g="0" b="0"/>
        </a:effectRef>
        <a:fontRef idx="minor"/>
      </dsp:style>
    </dsp:sp>
    <dsp:sp modelId="{5BB42A31-7B81-48F4-BCE1-4C7E2655D816}">
      <dsp:nvSpPr>
        <dsp:cNvPr id="0" name=""/>
        <dsp:cNvSpPr/>
      </dsp:nvSpPr>
      <dsp:spPr>
        <a:xfrm>
          <a:off x="862953" y="4116706"/>
          <a:ext cx="10415278" cy="514432"/>
        </a:xfrm>
        <a:prstGeom prst="rect">
          <a:avLst/>
        </a:prstGeom>
        <a:solidFill>
          <a:schemeClr val="accent5">
            <a:hueOff val="4006777"/>
            <a:satOff val="-8137"/>
            <a:lumOff val="522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8331" tIns="30480" rIns="30480" bIns="30480" numCol="1" spcCol="1270" anchor="ctr" anchorCtr="0">
          <a:noAutofit/>
        </a:bodyPr>
        <a:lstStyle/>
        <a:p>
          <a:pPr marL="0" lvl="0" indent="0" algn="l" defTabSz="533400">
            <a:lnSpc>
              <a:spcPct val="90000"/>
            </a:lnSpc>
            <a:spcBef>
              <a:spcPct val="0"/>
            </a:spcBef>
            <a:spcAft>
              <a:spcPct val="35000"/>
            </a:spcAft>
            <a:buNone/>
          </a:pPr>
          <a:r>
            <a:rPr lang="es-MX" sz="1200" b="0" kern="1200" dirty="0">
              <a:latin typeface="Arial" panose="020B0604020202020204" pitchFamily="34" charset="0"/>
              <a:cs typeface="Arial" panose="020B0604020202020204" pitchFamily="34" charset="0"/>
            </a:rPr>
            <a:t>Los Presidentes de </a:t>
          </a:r>
          <a:r>
            <a:rPr lang="es-MX" sz="1200" b="0" kern="1200" dirty="0" err="1">
              <a:latin typeface="Arial" panose="020B0604020202020204" pitchFamily="34" charset="0"/>
              <a:cs typeface="Arial" panose="020B0604020202020204" pitchFamily="34" charset="0"/>
            </a:rPr>
            <a:t>Ios</a:t>
          </a:r>
          <a:r>
            <a:rPr lang="es-MX" sz="1200" b="0" kern="1200" dirty="0">
              <a:latin typeface="Arial" panose="020B0604020202020204" pitchFamily="34" charset="0"/>
              <a:cs typeface="Arial" panose="020B0604020202020204" pitchFamily="34" charset="0"/>
            </a:rPr>
            <a:t> Consejos Electorales Municipales fijarán en el exterior de sus locales, al término de la sesión de cómputo los resultados de cada una de las elecciones. </a:t>
          </a:r>
        </a:p>
      </dsp:txBody>
      <dsp:txXfrm>
        <a:off x="862953" y="4116706"/>
        <a:ext cx="10415278" cy="514432"/>
      </dsp:txXfrm>
    </dsp:sp>
    <dsp:sp modelId="{170CA4D5-300F-4F47-983F-59020A1C23E8}">
      <dsp:nvSpPr>
        <dsp:cNvPr id="0" name=""/>
        <dsp:cNvSpPr/>
      </dsp:nvSpPr>
      <dsp:spPr>
        <a:xfrm>
          <a:off x="541433" y="4052402"/>
          <a:ext cx="643040" cy="643040"/>
        </a:xfrm>
        <a:prstGeom prst="ellipse">
          <a:avLst/>
        </a:prstGeom>
        <a:solidFill>
          <a:schemeClr val="lt1">
            <a:hueOff val="0"/>
            <a:satOff val="0"/>
            <a:lumOff val="0"/>
            <a:alphaOff val="0"/>
          </a:schemeClr>
        </a:solidFill>
        <a:ln w="9525" cap="rnd" cmpd="sng" algn="ctr">
          <a:solidFill>
            <a:schemeClr val="accent5">
              <a:hueOff val="4006777"/>
              <a:satOff val="-8137"/>
              <a:lumOff val="5229"/>
              <a:alphaOff val="0"/>
            </a:schemeClr>
          </a:solidFill>
          <a:prstDash val="solid"/>
        </a:ln>
        <a:effectLst/>
      </dsp:spPr>
      <dsp:style>
        <a:lnRef idx="1">
          <a:scrgbClr r="0" g="0" b="0"/>
        </a:lnRef>
        <a:fillRef idx="2">
          <a:scrgbClr r="0" g="0" b="0"/>
        </a:fillRef>
        <a:effectRef idx="0">
          <a:scrgbClr r="0" g="0" b="0"/>
        </a:effectRef>
        <a:fontRef idx="minor"/>
      </dsp:style>
    </dsp:sp>
    <dsp:sp modelId="{8EA33F07-94CB-4326-A7A9-4BFF1400C413}">
      <dsp:nvSpPr>
        <dsp:cNvPr id="0" name=""/>
        <dsp:cNvSpPr/>
      </dsp:nvSpPr>
      <dsp:spPr>
        <a:xfrm>
          <a:off x="397088" y="4888807"/>
          <a:ext cx="10881143" cy="514432"/>
        </a:xfrm>
        <a:prstGeom prst="rect">
          <a:avLst/>
        </a:prstGeom>
        <a:solidFill>
          <a:schemeClr val="accent5">
            <a:hueOff val="4808133"/>
            <a:satOff val="-9764"/>
            <a:lumOff val="627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8331" tIns="30480" rIns="30480" bIns="30480" numCol="1" spcCol="1270" anchor="ctr" anchorCtr="0">
          <a:noAutofit/>
        </a:bodyPr>
        <a:lstStyle/>
        <a:p>
          <a:pPr marL="0" lvl="0" indent="0" algn="l" defTabSz="533400">
            <a:lnSpc>
              <a:spcPct val="90000"/>
            </a:lnSpc>
            <a:spcBef>
              <a:spcPct val="0"/>
            </a:spcBef>
            <a:spcAft>
              <a:spcPct val="35000"/>
            </a:spcAft>
            <a:buNone/>
          </a:pPr>
          <a:r>
            <a:rPr lang="es-MX" sz="1200" b="0" kern="1200" dirty="0">
              <a:latin typeface="Arial" panose="020B0604020202020204" pitchFamily="34" charset="0"/>
              <a:cs typeface="Arial" panose="020B0604020202020204" pitchFamily="34" charset="0"/>
            </a:rPr>
            <a:t>Concluido el cómputo y emitida la declaración de validez para la elección de Presidentes Municipales y Regidores, el Presidente del Consejo Electoral Municipal expedirá la constancia de mayoría y validez a quienes hubiesen obtenido el triunfo, salvo el caso en que los integrantes fueren inelegibles.</a:t>
          </a:r>
        </a:p>
      </dsp:txBody>
      <dsp:txXfrm>
        <a:off x="397088" y="4888807"/>
        <a:ext cx="10881143" cy="514432"/>
      </dsp:txXfrm>
    </dsp:sp>
    <dsp:sp modelId="{8B365A4D-29A1-4CD2-8EB2-E449E69D6C59}">
      <dsp:nvSpPr>
        <dsp:cNvPr id="0" name=""/>
        <dsp:cNvSpPr/>
      </dsp:nvSpPr>
      <dsp:spPr>
        <a:xfrm>
          <a:off x="75568" y="4824503"/>
          <a:ext cx="643040" cy="643040"/>
        </a:xfrm>
        <a:prstGeom prst="ellipse">
          <a:avLst/>
        </a:prstGeom>
        <a:solidFill>
          <a:schemeClr val="lt1">
            <a:hueOff val="0"/>
            <a:satOff val="0"/>
            <a:lumOff val="0"/>
            <a:alphaOff val="0"/>
          </a:schemeClr>
        </a:solidFill>
        <a:ln w="9525" cap="rnd" cmpd="sng" algn="ctr">
          <a:solidFill>
            <a:schemeClr val="accent5">
              <a:hueOff val="4808133"/>
              <a:satOff val="-9764"/>
              <a:lumOff val="6275"/>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FBB5C-8964-4962-9719-00C14F53228E}">
      <dsp:nvSpPr>
        <dsp:cNvPr id="0" name=""/>
        <dsp:cNvSpPr/>
      </dsp:nvSpPr>
      <dsp:spPr>
        <a:xfrm rot="16200000">
          <a:off x="-1392050" y="1393063"/>
          <a:ext cx="5418667" cy="2632540"/>
        </a:xfrm>
        <a:prstGeom prst="flowChartManualOperation">
          <a:avLst/>
        </a:prstGeom>
        <a:solidFill>
          <a:schemeClr val="accent5">
            <a:hueOff val="0"/>
            <a:satOff val="0"/>
            <a:lumOff val="0"/>
            <a:alphaOff val="0"/>
          </a:schemeClr>
        </a:solidFill>
        <a:ln>
          <a:noFill/>
        </a:ln>
        <a:effectLst>
          <a:outerShdw blurRad="50800" dist="38100" dir="16200000"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s-MX" sz="1600" b="1" kern="1200" dirty="0">
              <a:latin typeface="Arial" panose="020B0604020202020204" pitchFamily="34" charset="0"/>
              <a:cs typeface="Arial" panose="020B0604020202020204" pitchFamily="34" charset="0"/>
            </a:rPr>
            <a:t>Cómputo Distrital</a:t>
          </a:r>
        </a:p>
        <a:p>
          <a:pPr marL="0" lvl="0" indent="0" algn="ctr" defTabSz="711200">
            <a:lnSpc>
              <a:spcPct val="90000"/>
            </a:lnSpc>
            <a:spcBef>
              <a:spcPct val="0"/>
            </a:spcBef>
            <a:spcAft>
              <a:spcPct val="35000"/>
            </a:spcAft>
            <a:buNone/>
          </a:pPr>
          <a:endParaRPr lang="es-MX" sz="16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s-MX" sz="1600" kern="1200" dirty="0">
              <a:latin typeface="Arial" panose="020B0604020202020204" pitchFamily="34" charset="0"/>
              <a:cs typeface="Arial" panose="020B0604020202020204" pitchFamily="34" charset="0"/>
            </a:rPr>
            <a:t>El cómputo distrital de una elección es la suma que realiza el Consejo Electoral Distrital, de los resultados anotados en las actas de escrutinio y cómputo de las casillas en un Distrito Electoral.</a:t>
          </a:r>
        </a:p>
        <a:p>
          <a:pPr marL="0" lvl="0" indent="0" algn="ctr" defTabSz="711200">
            <a:lnSpc>
              <a:spcPct val="90000"/>
            </a:lnSpc>
            <a:spcBef>
              <a:spcPct val="0"/>
            </a:spcBef>
            <a:spcAft>
              <a:spcPct val="35000"/>
            </a:spcAft>
            <a:buNone/>
          </a:pPr>
          <a:endParaRPr lang="es-MX" sz="1600" kern="1200" dirty="0">
            <a:latin typeface="Arial" panose="020B0604020202020204" pitchFamily="34" charset="0"/>
            <a:cs typeface="Arial" panose="020B0604020202020204" pitchFamily="34" charset="0"/>
          </a:endParaRPr>
        </a:p>
        <a:p>
          <a:pPr marL="0" lvl="0" indent="0" algn="r" defTabSz="711200">
            <a:lnSpc>
              <a:spcPct val="90000"/>
            </a:lnSpc>
            <a:spcBef>
              <a:spcPct val="0"/>
            </a:spcBef>
            <a:spcAft>
              <a:spcPct val="35000"/>
            </a:spcAft>
            <a:buNone/>
          </a:pPr>
          <a:r>
            <a:rPr lang="es-MX" sz="1400" b="1" i="1" kern="1200" dirty="0">
              <a:latin typeface="Arial" panose="020B0604020202020204" pitchFamily="34" charset="0"/>
              <a:cs typeface="Arial" panose="020B0604020202020204" pitchFamily="34" charset="0"/>
            </a:rPr>
            <a:t>Art. 257.1 de la LEPPET</a:t>
          </a:r>
          <a:endParaRPr lang="es-ES" sz="1400" b="1" kern="1200" dirty="0"/>
        </a:p>
      </dsp:txBody>
      <dsp:txXfrm rot="5400000">
        <a:off x="1013" y="1083733"/>
        <a:ext cx="2632540" cy="3251201"/>
      </dsp:txXfrm>
    </dsp:sp>
    <dsp:sp modelId="{ED6CF0D1-6F49-4A6E-A5A1-C1210F3CE5C2}">
      <dsp:nvSpPr>
        <dsp:cNvPr id="0" name=""/>
        <dsp:cNvSpPr/>
      </dsp:nvSpPr>
      <dsp:spPr>
        <a:xfrm rot="16200000">
          <a:off x="1437930" y="1393063"/>
          <a:ext cx="5418667" cy="2632540"/>
        </a:xfrm>
        <a:prstGeom prst="flowChartManualOperation">
          <a:avLst/>
        </a:prstGeom>
        <a:solidFill>
          <a:schemeClr val="accent5">
            <a:hueOff val="2404066"/>
            <a:satOff val="-4882"/>
            <a:lumOff val="3137"/>
            <a:alphaOff val="0"/>
          </a:schemeClr>
        </a:solidFill>
        <a:ln>
          <a:noFill/>
        </a:ln>
        <a:effectLst>
          <a:outerShdw blurRad="50800" dist="38100" dir="16200000"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s-MX" sz="1600" b="1" kern="1200" dirty="0">
              <a:latin typeface="Arial" panose="020B0604020202020204" pitchFamily="34" charset="0"/>
              <a:cs typeface="Arial" panose="020B0604020202020204" pitchFamily="34" charset="0"/>
            </a:rPr>
            <a:t>Cómputo Municipal</a:t>
          </a:r>
        </a:p>
        <a:p>
          <a:pPr marL="0" lvl="0" indent="0" algn="ctr" defTabSz="711200">
            <a:lnSpc>
              <a:spcPct val="90000"/>
            </a:lnSpc>
            <a:spcBef>
              <a:spcPct val="0"/>
            </a:spcBef>
            <a:spcAft>
              <a:spcPct val="35000"/>
            </a:spcAft>
            <a:buNone/>
          </a:pPr>
          <a:endParaRPr lang="es-MX" sz="1600" b="1" kern="1200" dirty="0">
            <a:latin typeface="Arial" panose="020B0604020202020204" pitchFamily="34" charset="0"/>
            <a:cs typeface="Arial" panose="020B0604020202020204" pitchFamily="34" charset="0"/>
          </a:endParaRPr>
        </a:p>
        <a:p>
          <a:pPr marL="0" lvl="0" indent="0" algn="just" defTabSz="711200">
            <a:lnSpc>
              <a:spcPct val="90000"/>
            </a:lnSpc>
            <a:spcBef>
              <a:spcPct val="0"/>
            </a:spcBef>
            <a:spcAft>
              <a:spcPct val="35000"/>
            </a:spcAft>
            <a:buNone/>
          </a:pPr>
          <a:r>
            <a:rPr lang="es-MX" sz="1600" kern="1200" dirty="0">
              <a:latin typeface="Arial" panose="020B0604020202020204" pitchFamily="34" charset="0"/>
              <a:cs typeface="Arial" panose="020B0604020202020204" pitchFamily="34" charset="0"/>
            </a:rPr>
            <a:t>Es la suma que realiza el Consejo Electoral Distrital de los resultados anotados en las actas de escrutinio y cómputo de las casillas en un Distrito.</a:t>
          </a:r>
        </a:p>
        <a:p>
          <a:pPr marL="0" lvl="0" indent="0" algn="ctr" defTabSz="711200">
            <a:lnSpc>
              <a:spcPct val="90000"/>
            </a:lnSpc>
            <a:spcBef>
              <a:spcPct val="0"/>
            </a:spcBef>
            <a:spcAft>
              <a:spcPct val="35000"/>
            </a:spcAft>
            <a:buNone/>
          </a:pPr>
          <a:endParaRPr lang="es-MX" sz="1600" kern="1200" dirty="0">
            <a:latin typeface="Arial" panose="020B0604020202020204" pitchFamily="34" charset="0"/>
            <a:cs typeface="Arial" panose="020B0604020202020204" pitchFamily="34" charset="0"/>
          </a:endParaRPr>
        </a:p>
        <a:p>
          <a:pPr marL="0" lvl="0" indent="0" algn="r" defTabSz="711200">
            <a:lnSpc>
              <a:spcPct val="90000"/>
            </a:lnSpc>
            <a:spcBef>
              <a:spcPct val="0"/>
            </a:spcBef>
            <a:spcAft>
              <a:spcPct val="35000"/>
            </a:spcAft>
            <a:buNone/>
          </a:pPr>
          <a:r>
            <a:rPr lang="es-MX" sz="1400" b="1" i="1" kern="1200" dirty="0">
              <a:latin typeface="Arial" panose="020B0604020202020204" pitchFamily="34" charset="0"/>
              <a:cs typeface="Arial" panose="020B0604020202020204" pitchFamily="34" charset="0"/>
            </a:rPr>
            <a:t>Art. 259. 1 de la LEPPET</a:t>
          </a:r>
          <a:endParaRPr lang="es-ES" sz="1400" b="1" kern="1200" dirty="0"/>
        </a:p>
      </dsp:txBody>
      <dsp:txXfrm rot="5400000">
        <a:off x="2830993" y="1083733"/>
        <a:ext cx="2632540" cy="3251201"/>
      </dsp:txXfrm>
    </dsp:sp>
    <dsp:sp modelId="{5DDED7D8-8C8B-4EC8-88E3-66BACCA16395}">
      <dsp:nvSpPr>
        <dsp:cNvPr id="0" name=""/>
        <dsp:cNvSpPr/>
      </dsp:nvSpPr>
      <dsp:spPr>
        <a:xfrm rot="16200000">
          <a:off x="4267912" y="1393063"/>
          <a:ext cx="5418667" cy="2632540"/>
        </a:xfrm>
        <a:prstGeom prst="flowChartManualOperation">
          <a:avLst/>
        </a:prstGeom>
        <a:solidFill>
          <a:schemeClr val="accent5">
            <a:hueOff val="4808133"/>
            <a:satOff val="-9764"/>
            <a:lumOff val="6275"/>
            <a:alphaOff val="0"/>
          </a:schemeClr>
        </a:solidFill>
        <a:ln>
          <a:noFill/>
        </a:ln>
        <a:effectLst>
          <a:outerShdw blurRad="63500" sx="102000" sy="102000" algn="c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4490" bIns="0" numCol="1" spcCol="1270" anchor="ctr" anchorCtr="0">
          <a:noAutofit/>
        </a:bodyPr>
        <a:lstStyle/>
        <a:p>
          <a:pPr marL="0" lvl="0" indent="0" algn="ctr" defTabSz="711200">
            <a:lnSpc>
              <a:spcPct val="90000"/>
            </a:lnSpc>
            <a:spcBef>
              <a:spcPct val="0"/>
            </a:spcBef>
            <a:spcAft>
              <a:spcPct val="35000"/>
            </a:spcAft>
            <a:buNone/>
          </a:pPr>
          <a:r>
            <a:rPr lang="es-MX" sz="1600" b="1" kern="1200" dirty="0">
              <a:latin typeface="Arial" panose="020B0604020202020204" pitchFamily="34" charset="0"/>
              <a:cs typeface="Arial" panose="020B0604020202020204" pitchFamily="34" charset="0"/>
            </a:rPr>
            <a:t>Cómputo parcial Municipal</a:t>
          </a:r>
        </a:p>
        <a:p>
          <a:pPr marL="0" lvl="0" indent="0" algn="just" defTabSz="711200">
            <a:lnSpc>
              <a:spcPct val="90000"/>
            </a:lnSpc>
            <a:spcBef>
              <a:spcPct val="0"/>
            </a:spcBef>
            <a:spcAft>
              <a:spcPct val="35000"/>
            </a:spcAft>
            <a:buNone/>
          </a:pPr>
          <a:endParaRPr lang="es-MX" sz="1600" kern="1200" dirty="0">
            <a:latin typeface="Arial" panose="020B0604020202020204" pitchFamily="34" charset="0"/>
            <a:cs typeface="Arial" panose="020B0604020202020204" pitchFamily="34" charset="0"/>
          </a:endParaRPr>
        </a:p>
        <a:p>
          <a:pPr marL="0" lvl="0" indent="0" algn="just" defTabSz="711200">
            <a:lnSpc>
              <a:spcPct val="90000"/>
            </a:lnSpc>
            <a:spcBef>
              <a:spcPct val="0"/>
            </a:spcBef>
            <a:spcAft>
              <a:spcPct val="35000"/>
            </a:spcAft>
            <a:buNone/>
          </a:pPr>
          <a:r>
            <a:rPr lang="es-MX" sz="1600" kern="1200" dirty="0">
              <a:latin typeface="Arial" panose="020B0604020202020204" pitchFamily="34" charset="0"/>
              <a:cs typeface="Arial" panose="020B0604020202020204" pitchFamily="34" charset="0"/>
            </a:rPr>
            <a:t>Es el cómputo obtenido de la elección de Presidencias Municipales y Regidurías por Mayoría Relativa, de una parte, de las secciones electorales y casillas, correspondientes a un municipio, realizado por los Consejos Electorales Distritales.</a:t>
          </a:r>
          <a:endParaRPr lang="es-ES" sz="1600" kern="1200" dirty="0"/>
        </a:p>
      </dsp:txBody>
      <dsp:txXfrm rot="5400000">
        <a:off x="5660975" y="1083733"/>
        <a:ext cx="2632540" cy="32512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0AE60-DDEB-4C45-95B9-C586D3746144}">
      <dsp:nvSpPr>
        <dsp:cNvPr id="0" name=""/>
        <dsp:cNvSpPr/>
      </dsp:nvSpPr>
      <dsp:spPr>
        <a:xfrm>
          <a:off x="0" y="0"/>
          <a:ext cx="8327690" cy="1169616"/>
        </a:xfrm>
        <a:prstGeom prst="roundRect">
          <a:avLst>
            <a:gd name="adj" fmla="val 10000"/>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s-ES" sz="1500" kern="1200" dirty="0">
              <a:latin typeface="Arial" panose="020B0604020202020204" pitchFamily="34" charset="0"/>
              <a:cs typeface="Arial" panose="020B0604020202020204" pitchFamily="34" charset="0"/>
            </a:rPr>
            <a:t>Presentación del conjunto de actas de escrutinio y cómputo de la elección de que se trate, para consulta de las representaciones.</a:t>
          </a:r>
          <a:endParaRPr lang="es-ES" sz="1500" kern="1200" dirty="0"/>
        </a:p>
      </dsp:txBody>
      <dsp:txXfrm>
        <a:off x="34257" y="34257"/>
        <a:ext cx="7065583" cy="1101102"/>
      </dsp:txXfrm>
    </dsp:sp>
    <dsp:sp modelId="{61DC9EE9-FF15-4D0D-AF5F-B1885CF39F72}">
      <dsp:nvSpPr>
        <dsp:cNvPr id="0" name=""/>
        <dsp:cNvSpPr/>
      </dsp:nvSpPr>
      <dsp:spPr>
        <a:xfrm>
          <a:off x="734796" y="1364552"/>
          <a:ext cx="8327690" cy="1169616"/>
        </a:xfrm>
        <a:prstGeom prst="roundRect">
          <a:avLst>
            <a:gd name="adj" fmla="val 10000"/>
          </a:avLst>
        </a:prstGeom>
        <a:solidFill>
          <a:schemeClr val="accent5">
            <a:hueOff val="2404066"/>
            <a:satOff val="-4882"/>
            <a:lumOff val="3137"/>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s-ES" sz="1500" kern="1200" dirty="0">
              <a:latin typeface="Arial" panose="020B0604020202020204" pitchFamily="34" charset="0"/>
              <a:cs typeface="Arial" panose="020B0604020202020204" pitchFamily="34" charset="0"/>
            </a:rPr>
            <a:t>Complementación de las actas de escrutinio y cómputo faltantes a cada representación de PP y de CI en su caso; </a:t>
          </a:r>
          <a:endParaRPr lang="es-ES" sz="1500" kern="1200" dirty="0"/>
        </a:p>
      </dsp:txBody>
      <dsp:txXfrm>
        <a:off x="769053" y="1398809"/>
        <a:ext cx="6764129" cy="1101102"/>
      </dsp:txXfrm>
    </dsp:sp>
    <dsp:sp modelId="{4030244C-29A3-4353-BCFC-E9FD70907227}">
      <dsp:nvSpPr>
        <dsp:cNvPr id="0" name=""/>
        <dsp:cNvSpPr/>
      </dsp:nvSpPr>
      <dsp:spPr>
        <a:xfrm>
          <a:off x="1469592" y="2729104"/>
          <a:ext cx="8327690" cy="1169616"/>
        </a:xfrm>
        <a:prstGeom prst="roundRect">
          <a:avLst>
            <a:gd name="adj" fmla="val 10000"/>
          </a:avLst>
        </a:prstGeom>
        <a:solidFill>
          <a:schemeClr val="accent5">
            <a:hueOff val="4808133"/>
            <a:satOff val="-9764"/>
            <a:lumOff val="627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s-ES" sz="1500" kern="1200" dirty="0">
              <a:latin typeface="Arial" panose="020B0604020202020204" pitchFamily="34" charset="0"/>
              <a:cs typeface="Arial" panose="020B0604020202020204" pitchFamily="34" charset="0"/>
            </a:rPr>
            <a:t>Presentación de un informe de la presidencia del CED que contenga un análisis preliminar sobre la clasificación de los paquetes electorales con y sin muestras de alteración; de las actas de casilla que no coincidan; de aquellas en que se detectaran alteraciones, errores o inconsistencia evidentes…</a:t>
          </a:r>
          <a:endParaRPr lang="es-ES" sz="1500" kern="1200" dirty="0"/>
        </a:p>
      </dsp:txBody>
      <dsp:txXfrm>
        <a:off x="1503849" y="2763361"/>
        <a:ext cx="6764129" cy="1101102"/>
      </dsp:txXfrm>
    </dsp:sp>
    <dsp:sp modelId="{04A58779-9288-4499-B582-F12D3549911D}">
      <dsp:nvSpPr>
        <dsp:cNvPr id="0" name=""/>
        <dsp:cNvSpPr/>
      </dsp:nvSpPr>
      <dsp:spPr>
        <a:xfrm>
          <a:off x="7567439" y="886959"/>
          <a:ext cx="760250" cy="760250"/>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just" defTabSz="1511300">
            <a:lnSpc>
              <a:spcPct val="90000"/>
            </a:lnSpc>
            <a:spcBef>
              <a:spcPct val="0"/>
            </a:spcBef>
            <a:spcAft>
              <a:spcPct val="35000"/>
            </a:spcAft>
            <a:buNone/>
          </a:pPr>
          <a:endParaRPr lang="es-ES" sz="3400" kern="1200"/>
        </a:p>
      </dsp:txBody>
      <dsp:txXfrm>
        <a:off x="7738495" y="886959"/>
        <a:ext cx="418138" cy="572088"/>
      </dsp:txXfrm>
    </dsp:sp>
    <dsp:sp modelId="{205466DB-0166-4BA5-8330-0AF2A15B5E1F}">
      <dsp:nvSpPr>
        <dsp:cNvPr id="0" name=""/>
        <dsp:cNvSpPr/>
      </dsp:nvSpPr>
      <dsp:spPr>
        <a:xfrm>
          <a:off x="8302236" y="2243713"/>
          <a:ext cx="760250" cy="760250"/>
        </a:xfrm>
        <a:prstGeom prst="downArrow">
          <a:avLst>
            <a:gd name="adj1" fmla="val 55000"/>
            <a:gd name="adj2" fmla="val 45000"/>
          </a:avLst>
        </a:prstGeom>
        <a:solidFill>
          <a:schemeClr val="accent5">
            <a:tint val="40000"/>
            <a:alpha val="90000"/>
            <a:hueOff val="4298175"/>
            <a:satOff val="-3465"/>
            <a:lumOff val="926"/>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just" defTabSz="1511300">
            <a:lnSpc>
              <a:spcPct val="90000"/>
            </a:lnSpc>
            <a:spcBef>
              <a:spcPct val="0"/>
            </a:spcBef>
            <a:spcAft>
              <a:spcPct val="35000"/>
            </a:spcAft>
            <a:buNone/>
          </a:pPr>
          <a:endParaRPr lang="es-ES" sz="3400" kern="1200"/>
        </a:p>
      </dsp:txBody>
      <dsp:txXfrm>
        <a:off x="8473292" y="2243713"/>
        <a:ext cx="418138" cy="5720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BA3A0-1076-4C06-A725-F736301B1DDE}">
      <dsp:nvSpPr>
        <dsp:cNvPr id="0" name=""/>
        <dsp:cNvSpPr/>
      </dsp:nvSpPr>
      <dsp:spPr>
        <a:xfrm>
          <a:off x="0" y="-38908"/>
          <a:ext cx="9053381" cy="1293387"/>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Presentación del análisis de la presidencia del CED sobre el estado que guardan las actas de escrutinio y cómputo de las casillas instaladas el día de la jornada electoral, </a:t>
          </a:r>
          <a:r>
            <a:rPr lang="es-MX" sz="1600" b="0" i="0" kern="1200" dirty="0">
              <a:latin typeface="Arial" panose="020B0604020202020204" pitchFamily="34" charset="0"/>
              <a:cs typeface="Arial" panose="020B0604020202020204" pitchFamily="34" charset="0"/>
            </a:rPr>
            <a:t>en función de aquellas que son susceptibles de ser escrutadas y computadas por el CED respectivo;</a:t>
          </a:r>
          <a:endParaRPr lang="es-ES" sz="1600" kern="1200" dirty="0"/>
        </a:p>
      </dsp:txBody>
      <dsp:txXfrm>
        <a:off x="37882" y="-1026"/>
        <a:ext cx="7657716" cy="1217623"/>
      </dsp:txXfrm>
    </dsp:sp>
    <dsp:sp modelId="{04262CDE-4937-41FD-AC0F-24185D3FC258}">
      <dsp:nvSpPr>
        <dsp:cNvPr id="0" name=""/>
        <dsp:cNvSpPr/>
      </dsp:nvSpPr>
      <dsp:spPr>
        <a:xfrm>
          <a:off x="798827" y="1419213"/>
          <a:ext cx="9053381" cy="1293387"/>
        </a:xfrm>
        <a:prstGeom prst="roundRect">
          <a:avLst>
            <a:gd name="adj" fmla="val 10000"/>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Aprobación del acuerdo del CED, por el que se determinan las casillas cuya votación será objeto de recuento por algunas de las causales legales</a:t>
          </a:r>
          <a:endParaRPr lang="es-ES" sz="1600" kern="1200" dirty="0"/>
        </a:p>
      </dsp:txBody>
      <dsp:txXfrm>
        <a:off x="836709" y="1457095"/>
        <a:ext cx="7338088" cy="1217623"/>
      </dsp:txXfrm>
    </dsp:sp>
    <dsp:sp modelId="{419AF5B8-C95B-4F04-8D8C-E7B17D670F75}">
      <dsp:nvSpPr>
        <dsp:cNvPr id="0" name=""/>
        <dsp:cNvSpPr/>
      </dsp:nvSpPr>
      <dsp:spPr>
        <a:xfrm>
          <a:off x="1597655" y="2901178"/>
          <a:ext cx="9053381" cy="1449020"/>
        </a:xfrm>
        <a:prstGeom prst="roundRect">
          <a:avLst>
            <a:gd name="adj" fmla="val 10000"/>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MX" sz="1600" b="0" i="0" kern="1200" dirty="0"/>
            <a:t>Aprobación del acuerdo del CED, por el que se autoriza la creación e integración de los GT y, en su caso, de los PR, y se dispone que éstos deben instalarse para el inicio inmediato del recuento de votos en los términos previstos en el artículo 262, numerales 1 y 2 de la LEPPET, y conforme a los procedimientos señalados en los numerales 3, 5, 6 y 7 del artículo citado anteriormente</a:t>
          </a:r>
          <a:endParaRPr lang="es-ES" sz="1600" kern="1200" dirty="0"/>
        </a:p>
      </dsp:txBody>
      <dsp:txXfrm>
        <a:off x="1640095" y="2943618"/>
        <a:ext cx="7328972" cy="1364140"/>
      </dsp:txXfrm>
    </dsp:sp>
    <dsp:sp modelId="{B86E7F7A-54DF-4B42-8DF7-22FF7B9DCD10}">
      <dsp:nvSpPr>
        <dsp:cNvPr id="0" name=""/>
        <dsp:cNvSpPr/>
      </dsp:nvSpPr>
      <dsp:spPr>
        <a:xfrm>
          <a:off x="8212679" y="941910"/>
          <a:ext cx="840701" cy="840701"/>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a:off x="8401837" y="941910"/>
        <a:ext cx="462385" cy="632628"/>
      </dsp:txXfrm>
    </dsp:sp>
    <dsp:sp modelId="{75B04E2E-27D1-44E5-91C9-6063029EA202}">
      <dsp:nvSpPr>
        <dsp:cNvPr id="0" name=""/>
        <dsp:cNvSpPr/>
      </dsp:nvSpPr>
      <dsp:spPr>
        <a:xfrm>
          <a:off x="9011507" y="2442239"/>
          <a:ext cx="840701" cy="840701"/>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a:off x="9200665" y="2442239"/>
        <a:ext cx="462385" cy="63262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604071"/>
          </a:xfrm>
          <a:prstGeom prst="rect">
            <a:avLst/>
          </a:prstGeom>
        </p:spPr>
        <p:txBody>
          <a:bodyPr vert="horz" lIns="108850" tIns="54425" rIns="108850" bIns="54425" rtlCol="0"/>
          <a:lstStyle>
            <a:lvl1pPr algn="l">
              <a:defRPr sz="1400"/>
            </a:lvl1pPr>
          </a:lstStyle>
          <a:p>
            <a:endParaRPr lang="es-MX"/>
          </a:p>
        </p:txBody>
      </p:sp>
      <p:sp>
        <p:nvSpPr>
          <p:cNvPr id="3" name="Marcador de fecha 2"/>
          <p:cNvSpPr>
            <a:spLocks noGrp="1"/>
          </p:cNvSpPr>
          <p:nvPr>
            <p:ph type="dt" idx="1"/>
          </p:nvPr>
        </p:nvSpPr>
        <p:spPr>
          <a:xfrm>
            <a:off x="3970938" y="0"/>
            <a:ext cx="3037840" cy="604071"/>
          </a:xfrm>
          <a:prstGeom prst="rect">
            <a:avLst/>
          </a:prstGeom>
        </p:spPr>
        <p:txBody>
          <a:bodyPr vert="horz" lIns="108850" tIns="54425" rIns="108850" bIns="54425" rtlCol="0"/>
          <a:lstStyle>
            <a:lvl1pPr algn="r">
              <a:defRPr sz="1400"/>
            </a:lvl1pPr>
          </a:lstStyle>
          <a:p>
            <a:fld id="{9F7882C1-6E99-485E-974E-517947233CF3}" type="datetimeFigureOut">
              <a:rPr lang="es-MX" smtClean="0"/>
              <a:t>02/05/2024</a:t>
            </a:fld>
            <a:endParaRPr lang="es-MX"/>
          </a:p>
        </p:txBody>
      </p:sp>
      <p:sp>
        <p:nvSpPr>
          <p:cNvPr id="4" name="Marcador de imagen de diapositiva 3"/>
          <p:cNvSpPr>
            <a:spLocks noGrp="1" noRot="1" noChangeAspect="1"/>
          </p:cNvSpPr>
          <p:nvPr>
            <p:ph type="sldImg" idx="2"/>
          </p:nvPr>
        </p:nvSpPr>
        <p:spPr>
          <a:xfrm>
            <a:off x="-106363" y="1504950"/>
            <a:ext cx="7223126" cy="4064000"/>
          </a:xfrm>
          <a:prstGeom prst="rect">
            <a:avLst/>
          </a:prstGeom>
          <a:noFill/>
          <a:ln w="12700">
            <a:solidFill>
              <a:prstClr val="black"/>
            </a:solidFill>
          </a:ln>
        </p:spPr>
        <p:txBody>
          <a:bodyPr vert="horz" lIns="108850" tIns="54425" rIns="108850" bIns="54425" rtlCol="0" anchor="ctr"/>
          <a:lstStyle/>
          <a:p>
            <a:endParaRPr lang="es-MX"/>
          </a:p>
        </p:txBody>
      </p:sp>
      <p:sp>
        <p:nvSpPr>
          <p:cNvPr id="5" name="Marcador de notas 4"/>
          <p:cNvSpPr>
            <a:spLocks noGrp="1"/>
          </p:cNvSpPr>
          <p:nvPr>
            <p:ph type="body" sz="quarter" idx="3"/>
          </p:nvPr>
        </p:nvSpPr>
        <p:spPr>
          <a:xfrm>
            <a:off x="701040" y="5794057"/>
            <a:ext cx="5608320" cy="4740593"/>
          </a:xfrm>
          <a:prstGeom prst="rect">
            <a:avLst/>
          </a:prstGeom>
        </p:spPr>
        <p:txBody>
          <a:bodyPr vert="horz" lIns="108850" tIns="54425" rIns="108850" bIns="54425"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11435531"/>
            <a:ext cx="3037840" cy="604070"/>
          </a:xfrm>
          <a:prstGeom prst="rect">
            <a:avLst/>
          </a:prstGeom>
        </p:spPr>
        <p:txBody>
          <a:bodyPr vert="horz" lIns="108850" tIns="54425" rIns="108850" bIns="54425" rtlCol="0" anchor="b"/>
          <a:lstStyle>
            <a:lvl1pPr algn="l">
              <a:defRPr sz="1400"/>
            </a:lvl1pPr>
          </a:lstStyle>
          <a:p>
            <a:endParaRPr lang="es-MX"/>
          </a:p>
        </p:txBody>
      </p:sp>
      <p:sp>
        <p:nvSpPr>
          <p:cNvPr id="7" name="Marcador de número de diapositiva 6"/>
          <p:cNvSpPr>
            <a:spLocks noGrp="1"/>
          </p:cNvSpPr>
          <p:nvPr>
            <p:ph type="sldNum" sz="quarter" idx="5"/>
          </p:nvPr>
        </p:nvSpPr>
        <p:spPr>
          <a:xfrm>
            <a:off x="3970938" y="11435531"/>
            <a:ext cx="3037840" cy="604070"/>
          </a:xfrm>
          <a:prstGeom prst="rect">
            <a:avLst/>
          </a:prstGeom>
        </p:spPr>
        <p:txBody>
          <a:bodyPr vert="horz" lIns="108850" tIns="54425" rIns="108850" bIns="54425" rtlCol="0" anchor="b"/>
          <a:lstStyle>
            <a:lvl1pPr algn="r">
              <a:defRPr sz="1400"/>
            </a:lvl1pPr>
          </a:lstStyle>
          <a:p>
            <a:fld id="{57BDC1C6-7B4B-4DD5-87E0-129429056AFF}" type="slidenum">
              <a:rPr lang="es-MX" smtClean="0"/>
              <a:t>‹Nº›</a:t>
            </a:fld>
            <a:endParaRPr lang="es-MX"/>
          </a:p>
        </p:txBody>
      </p:sp>
    </p:spTree>
    <p:extLst>
      <p:ext uri="{BB962C8B-B14F-4D97-AF65-F5344CB8AC3E}">
        <p14:creationId xmlns:p14="http://schemas.microsoft.com/office/powerpoint/2010/main" val="3145263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3C2D913-F023-4E4D-8620-B1FE402CEE7E}" type="datetime1">
              <a:rPr lang="es-MX" smtClean="0"/>
              <a:t>02/05/2024</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54455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049C94E-B124-4CBE-B46E-0C1C00605883}" type="datetime1">
              <a:rPr lang="es-MX" smtClean="0"/>
              <a:t>02/05/2024</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55035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8C79A8DA-7F05-4345-B3D1-5CA492818B51}" type="datetime1">
              <a:rPr lang="es-MX" smtClean="0"/>
              <a:t>02/05/2024</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435081-CFB1-4999-ABED-67D2EC110076}"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0716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B9990A1E-2D52-4DBE-8B3D-B136F9BC52FB}" type="datetime1">
              <a:rPr lang="es-MX" smtClean="0"/>
              <a:t>02/05/2024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1304413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BDC673F9-B19C-4E60-8B2E-BE7DE3F8F99F}" type="datetime1">
              <a:rPr lang="es-MX" smtClean="0"/>
              <a:t>02/05/2024</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435081-CFB1-4999-ABED-67D2EC110076}"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41991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3DD0915E-57CF-4B7A-9191-074F9EB3D443}" type="datetime1">
              <a:rPr lang="es-MX" smtClean="0"/>
              <a:t>02/05/2024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1215652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B27F3D4-8452-455A-AD1B-AACC100A5470}" type="datetime1">
              <a:rPr lang="es-MX" smtClean="0"/>
              <a:t>02/05/2024</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3688471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25E40B7-E36D-47AE-8CC5-7FC027005099}" type="datetime1">
              <a:rPr lang="es-MX" smtClean="0"/>
              <a:t>02/05/2024</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3032989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F94EE0-A32B-4FCE-87F5-88DB1F5EAACD}" type="datetime1">
              <a:rPr lang="es-MX" smtClean="0"/>
              <a:t>02/05/2024</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2939100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88F0E8ED-F69E-4860-94F2-6A449D785991}" type="datetime1">
              <a:rPr lang="es-MX" smtClean="0"/>
              <a:t>02/05/2024</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334194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84EE768-46DD-45D6-8FAD-3FEA217FCB1C}" type="datetime1">
              <a:rPr lang="es-MX" smtClean="0"/>
              <a:t>02/05/2024</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4230364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03B2161-6405-45CA-803D-08D6441BFD35}" type="datetime1">
              <a:rPr lang="es-MX" smtClean="0"/>
              <a:t>02/05/2024</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9828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A10EB04-34DF-43B7-BF86-DBC3310BD02A}" type="datetime1">
              <a:rPr lang="es-MX" smtClean="0"/>
              <a:t>02/05/2024</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73352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C9315-DB89-4DDF-8304-1D840F06801C}" type="datetime1">
              <a:rPr lang="es-MX" smtClean="0"/>
              <a:t>02/05/2024</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145950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394321E-42A3-42B3-AEF2-1AD63A5C2007}" type="datetime1">
              <a:rPr lang="es-MX" smtClean="0"/>
              <a:t>02/05/2024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76216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AA4F0C70-099B-4799-8C53-883173D70496}" type="datetime1">
              <a:rPr lang="es-MX" smtClean="0"/>
              <a:t>02/05/2024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435081-CFB1-4999-ABED-67D2EC110076}" type="slidenum">
              <a:rPr lang="es-MX" smtClean="0"/>
              <a:t>‹Nº›</a:t>
            </a:fld>
            <a:endParaRPr lang="es-MX"/>
          </a:p>
        </p:txBody>
      </p:sp>
    </p:spTree>
    <p:extLst>
      <p:ext uri="{BB962C8B-B14F-4D97-AF65-F5344CB8AC3E}">
        <p14:creationId xmlns:p14="http://schemas.microsoft.com/office/powerpoint/2010/main" val="3571896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AD8B926-7C3A-4B64-9A72-E4ADBA1EBEB8}" type="datetime1">
              <a:rPr lang="es-MX" smtClean="0"/>
              <a:t>02/05/2024</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F435081-CFB1-4999-ABED-67D2EC110076}" type="slidenum">
              <a:rPr lang="es-MX" smtClean="0"/>
              <a:t>‹Nº›</a:t>
            </a:fld>
            <a:endParaRPr lang="es-MX"/>
          </a:p>
        </p:txBody>
      </p:sp>
    </p:spTree>
    <p:extLst>
      <p:ext uri="{BB962C8B-B14F-4D97-AF65-F5344CB8AC3E}">
        <p14:creationId xmlns:p14="http://schemas.microsoft.com/office/powerpoint/2010/main" val="348633224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E496D0-7EEA-47B1-9483-CD326CE0B2E3}"/>
              </a:ext>
            </a:extLst>
          </p:cNvPr>
          <p:cNvSpPr>
            <a:spLocks noGrp="1"/>
          </p:cNvSpPr>
          <p:nvPr>
            <p:ph idx="1"/>
          </p:nvPr>
        </p:nvSpPr>
        <p:spPr>
          <a:xfrm>
            <a:off x="2589212" y="2133600"/>
            <a:ext cx="8915400" cy="2192867"/>
          </a:xfrm>
        </p:spPr>
        <p:txBody>
          <a:bodyPr>
            <a:normAutofit/>
          </a:bodyPr>
          <a:lstStyle/>
          <a:p>
            <a:pPr marL="0" indent="0">
              <a:buNone/>
            </a:pPr>
            <a:r>
              <a:rPr lang="es-MX" sz="5000" b="1" dirty="0">
                <a:solidFill>
                  <a:schemeClr val="tx1"/>
                </a:solidFill>
                <a:latin typeface="Arial" panose="020B0604020202020204" pitchFamily="34" charset="0"/>
                <a:cs typeface="Arial" panose="020B0604020202020204" pitchFamily="34" charset="0"/>
              </a:rPr>
              <a:t>ETAPAS DEL PROCESO ELECTORAL</a:t>
            </a:r>
          </a:p>
        </p:txBody>
      </p:sp>
      <p:sp>
        <p:nvSpPr>
          <p:cNvPr id="4" name="CuadroTexto 3">
            <a:extLst>
              <a:ext uri="{FF2B5EF4-FFF2-40B4-BE49-F238E27FC236}">
                <a16:creationId xmlns:a16="http://schemas.microsoft.com/office/drawing/2014/main" id="{A6944203-11F3-445B-BEEA-BBE3D6B30A38}"/>
              </a:ext>
            </a:extLst>
          </p:cNvPr>
          <p:cNvSpPr txBox="1"/>
          <p:nvPr/>
        </p:nvSpPr>
        <p:spPr>
          <a:xfrm>
            <a:off x="2480735" y="1888067"/>
            <a:ext cx="8619067" cy="2192867"/>
          </a:xfrm>
          <a:prstGeom prst="rect">
            <a:avLst/>
          </a:prstGeom>
          <a:noFill/>
          <a:ln w="28575">
            <a:solidFill>
              <a:schemeClr val="accent4"/>
            </a:solidFill>
          </a:ln>
        </p:spPr>
        <p:txBody>
          <a:bodyPr wrap="square" rtlCol="0">
            <a:spAutoFit/>
          </a:bodyPr>
          <a:lstStyle/>
          <a:p>
            <a:endParaRPr lang="es-MX" dirty="0"/>
          </a:p>
        </p:txBody>
      </p:sp>
    </p:spTree>
    <p:extLst>
      <p:ext uri="{BB962C8B-B14F-4D97-AF65-F5344CB8AC3E}">
        <p14:creationId xmlns:p14="http://schemas.microsoft.com/office/powerpoint/2010/main" val="2942820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CC0A844-F04F-4F7B-90AF-4A1D89D37E2F}"/>
              </a:ext>
            </a:extLst>
          </p:cNvPr>
          <p:cNvSpPr txBox="1">
            <a:spLocks/>
          </p:cNvSpPr>
          <p:nvPr/>
        </p:nvSpPr>
        <p:spPr>
          <a:xfrm>
            <a:off x="4775195" y="873490"/>
            <a:ext cx="4680480" cy="671512"/>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s-MX"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CE/2023/043</a:t>
            </a:r>
          </a:p>
        </p:txBody>
      </p:sp>
      <p:sp>
        <p:nvSpPr>
          <p:cNvPr id="5" name="Marcador de contenido 2">
            <a:extLst>
              <a:ext uri="{FF2B5EF4-FFF2-40B4-BE49-F238E27FC236}">
                <a16:creationId xmlns:a16="http://schemas.microsoft.com/office/drawing/2014/main" id="{C641A479-92F3-41B9-8D69-7C6E99D1C946}"/>
              </a:ext>
            </a:extLst>
          </p:cNvPr>
          <p:cNvSpPr txBox="1">
            <a:spLocks/>
          </p:cNvSpPr>
          <p:nvPr/>
        </p:nvSpPr>
        <p:spPr>
          <a:xfrm>
            <a:off x="2589212" y="2099733"/>
            <a:ext cx="8915400" cy="3420535"/>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lgn="ctr">
              <a:buFont typeface="Wingdings 3" charset="2"/>
              <a:buNone/>
            </a:pPr>
            <a:r>
              <a:rPr lang="es-MX" b="1" dirty="0"/>
              <a:t>07 NOVIEMBRE 2023</a:t>
            </a:r>
          </a:p>
          <a:p>
            <a:pPr marL="0" indent="0" algn="ctr">
              <a:buFont typeface="Wingdings 3" charset="2"/>
              <a:buNone/>
            </a:pPr>
            <a:r>
              <a:rPr lang="es-MX" b="1" dirty="0"/>
              <a:t>Extraordinaria</a:t>
            </a:r>
          </a:p>
          <a:p>
            <a:pPr algn="just"/>
            <a:r>
              <a:rPr lang="es-MX" dirty="0"/>
              <a:t>ACUERDO QUE EMITE EL CE DEL IEPCT, MEDIANTE EL CUAL SE APRUEBAN LOS </a:t>
            </a:r>
            <a:r>
              <a:rPr lang="es-MX" b="1" dirty="0"/>
              <a:t>LINEAMIENTOS PARA LA VERIFICACIÓN DE LOS REQUISITOS DE ELEGIBILIDAD DE LAS PERSONAS QUE SE POSTULEN A LAS CANDIDATURAS A LA GUBERNATURA DEL ESTADO, DIPUTACIONES, PRESIDENCIAS MUNICIPALES Y REGIDURÍAS</a:t>
            </a:r>
            <a:r>
              <a:rPr lang="es-MX" dirty="0"/>
              <a:t> CON MOTIVO DEL PROCESO ELECTORAL LOCAL ORDINARIO 2023 - 2024</a:t>
            </a:r>
            <a:endParaRPr lang="es-MX" sz="2000" dirty="0">
              <a:latin typeface="Arial" panose="020B0604020202020204" pitchFamily="34" charset="0"/>
              <a:cs typeface="Arial" panose="020B0604020202020204" pitchFamily="34" charset="0"/>
            </a:endParaRPr>
          </a:p>
        </p:txBody>
      </p:sp>
      <p:sp>
        <p:nvSpPr>
          <p:cNvPr id="6" name="Marcador de número de diapositiva 5">
            <a:extLst>
              <a:ext uri="{FF2B5EF4-FFF2-40B4-BE49-F238E27FC236}">
                <a16:creationId xmlns:a16="http://schemas.microsoft.com/office/drawing/2014/main" id="{0B898A01-BE2C-459A-8C4D-E3AF6F08DD75}"/>
              </a:ext>
            </a:extLst>
          </p:cNvPr>
          <p:cNvSpPr>
            <a:spLocks noGrp="1"/>
          </p:cNvSpPr>
          <p:nvPr>
            <p:ph type="sldNum" sz="quarter" idx="12"/>
          </p:nvPr>
        </p:nvSpPr>
        <p:spPr/>
        <p:txBody>
          <a:bodyPr/>
          <a:lstStyle/>
          <a:p>
            <a:fld id="{7F435081-CFB1-4999-ABED-67D2EC110076}" type="slidenum">
              <a:rPr lang="es-MX" smtClean="0"/>
              <a:t>10</a:t>
            </a:fld>
            <a:endParaRPr lang="es-MX"/>
          </a:p>
        </p:txBody>
      </p:sp>
    </p:spTree>
    <p:extLst>
      <p:ext uri="{BB962C8B-B14F-4D97-AF65-F5344CB8AC3E}">
        <p14:creationId xmlns:p14="http://schemas.microsoft.com/office/powerpoint/2010/main" val="4033065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E562F-6E4A-465B-987D-8164D9DC263D}"/>
              </a:ext>
            </a:extLst>
          </p:cNvPr>
          <p:cNvSpPr>
            <a:spLocks noGrp="1"/>
          </p:cNvSpPr>
          <p:nvPr>
            <p:ph type="title"/>
          </p:nvPr>
        </p:nvSpPr>
        <p:spPr>
          <a:xfrm>
            <a:off x="2101857" y="514039"/>
            <a:ext cx="8911687" cy="899890"/>
          </a:xfrm>
        </p:spPr>
        <p:txBody>
          <a:bodyPr>
            <a:normAutofit fontScale="90000"/>
          </a:bodyPr>
          <a:lstStyle/>
          <a:p>
            <a:pPr algn="ctr"/>
            <a:r>
              <a:rPr lang="es-MX" sz="3300" b="1" dirty="0"/>
              <a:t>Requisitos de Elegibilidad</a:t>
            </a:r>
            <a:br>
              <a:rPr lang="es-MX" sz="3300" b="1" dirty="0"/>
            </a:br>
            <a:r>
              <a:rPr lang="es-MX" sz="3300" b="1" dirty="0"/>
              <a:t>Constitucional y legal</a:t>
            </a:r>
            <a:br>
              <a:rPr lang="es-MX" dirty="0"/>
            </a:br>
            <a:endParaRPr lang="es-MX" dirty="0"/>
          </a:p>
        </p:txBody>
      </p:sp>
      <p:sp>
        <p:nvSpPr>
          <p:cNvPr id="4" name="Marcador de número de diapositiva 3">
            <a:extLst>
              <a:ext uri="{FF2B5EF4-FFF2-40B4-BE49-F238E27FC236}">
                <a16:creationId xmlns:a16="http://schemas.microsoft.com/office/drawing/2014/main" id="{9B521C15-5380-4571-8F6E-7A9590298946}"/>
              </a:ext>
            </a:extLst>
          </p:cNvPr>
          <p:cNvSpPr>
            <a:spLocks noGrp="1"/>
          </p:cNvSpPr>
          <p:nvPr>
            <p:ph type="sldNum" sz="quarter" idx="12"/>
          </p:nvPr>
        </p:nvSpPr>
        <p:spPr/>
        <p:txBody>
          <a:bodyPr/>
          <a:lstStyle/>
          <a:p>
            <a:fld id="{7F435081-CFB1-4999-ABED-67D2EC110076}" type="slidenum">
              <a:rPr lang="es-MX" smtClean="0"/>
              <a:t>11</a:t>
            </a:fld>
            <a:endParaRPr lang="es-MX"/>
          </a:p>
        </p:txBody>
      </p:sp>
      <p:sp>
        <p:nvSpPr>
          <p:cNvPr id="11" name="Rectángulo 10">
            <a:extLst>
              <a:ext uri="{FF2B5EF4-FFF2-40B4-BE49-F238E27FC236}">
                <a16:creationId xmlns:a16="http://schemas.microsoft.com/office/drawing/2014/main" id="{E7FB8084-7AA6-45B7-94EC-C90593210DFF}"/>
              </a:ext>
            </a:extLst>
          </p:cNvPr>
          <p:cNvSpPr/>
          <p:nvPr/>
        </p:nvSpPr>
        <p:spPr>
          <a:xfrm>
            <a:off x="1617133" y="1693333"/>
            <a:ext cx="9821334" cy="486761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07000"/>
              </a:lnSpc>
              <a:spcAft>
                <a:spcPts val="800"/>
              </a:spcAft>
            </a:pPr>
            <a:r>
              <a:rPr lang="es-MX" sz="1300" dirty="0">
                <a:latin typeface="Calibri" panose="020F0502020204030204" pitchFamily="34" charset="0"/>
                <a:ea typeface="Calibri" panose="020F0502020204030204" pitchFamily="34" charset="0"/>
                <a:cs typeface="Times New Roman" panose="02020603050405020304" pitchFamily="18" charset="0"/>
              </a:rPr>
              <a:t>El artículo 44 de la Constitución Local establece que </a:t>
            </a:r>
            <a:r>
              <a:rPr lang="es-MX" sz="1300" b="1" dirty="0">
                <a:latin typeface="Calibri" panose="020F0502020204030204" pitchFamily="34" charset="0"/>
                <a:ea typeface="Calibri" panose="020F0502020204030204" pitchFamily="34" charset="0"/>
                <a:cs typeface="Times New Roman" panose="02020603050405020304" pitchFamily="18" charset="0"/>
              </a:rPr>
              <a:t>para ser Gobernador o Gobernadora </a:t>
            </a:r>
            <a:r>
              <a:rPr lang="es-MX" sz="1300" dirty="0">
                <a:latin typeface="Calibri" panose="020F0502020204030204" pitchFamily="34" charset="0"/>
                <a:ea typeface="Calibri" panose="020F0502020204030204" pitchFamily="34" charset="0"/>
                <a:cs typeface="Times New Roman" panose="02020603050405020304" pitchFamily="18" charset="0"/>
              </a:rPr>
              <a:t>del estado se requiere:</a:t>
            </a:r>
          </a:p>
          <a:p>
            <a:pPr algn="just">
              <a:lnSpc>
                <a:spcPct val="107000"/>
              </a:lnSpc>
              <a:spcAft>
                <a:spcPts val="800"/>
              </a:spcAft>
            </a:pPr>
            <a:r>
              <a:rPr lang="es-MX" sz="1300" dirty="0">
                <a:latin typeface="Calibri" panose="020F0502020204030204" pitchFamily="34" charset="0"/>
                <a:ea typeface="Calibri" panose="020F0502020204030204" pitchFamily="34" charset="0"/>
                <a:cs typeface="Times New Roman" panose="02020603050405020304" pitchFamily="18" charset="0"/>
              </a:rPr>
              <a:t>I. Ser ciudadano mexicano por nacimiento y nativo del Estado, o con residencia en él no menor de cinco años inmediatamente anteriores al día de la elección;</a:t>
            </a:r>
          </a:p>
          <a:p>
            <a:pPr algn="just">
              <a:lnSpc>
                <a:spcPct val="107000"/>
              </a:lnSpc>
              <a:spcAft>
                <a:spcPts val="800"/>
              </a:spcAft>
            </a:pPr>
            <a:r>
              <a:rPr lang="es-MX" sz="1300" dirty="0">
                <a:latin typeface="Calibri" panose="020F0502020204030204" pitchFamily="34" charset="0"/>
                <a:ea typeface="Calibri" panose="020F0502020204030204" pitchFamily="34" charset="0"/>
                <a:cs typeface="Times New Roman" panose="02020603050405020304" pitchFamily="18" charset="0"/>
              </a:rPr>
              <a:t>La residencia no se pierde por ausencia en el desempeño de cargos públicos de elección popular en representación del Estado.</a:t>
            </a:r>
          </a:p>
          <a:p>
            <a:pPr algn="just">
              <a:lnSpc>
                <a:spcPct val="107000"/>
              </a:lnSpc>
              <a:spcAft>
                <a:spcPts val="800"/>
              </a:spcAft>
            </a:pPr>
            <a:r>
              <a:rPr lang="es-MX" sz="1300" dirty="0">
                <a:latin typeface="Calibri" panose="020F0502020204030204" pitchFamily="34" charset="0"/>
                <a:ea typeface="Calibri" panose="020F0502020204030204" pitchFamily="34" charset="0"/>
                <a:cs typeface="Times New Roman" panose="02020603050405020304" pitchFamily="18" charset="0"/>
              </a:rPr>
              <a:t>II. Tener treinta años o más al día de la elección,</a:t>
            </a:r>
          </a:p>
          <a:p>
            <a:pPr algn="just">
              <a:lnSpc>
                <a:spcPct val="107000"/>
              </a:lnSpc>
              <a:spcAft>
                <a:spcPts val="800"/>
              </a:spcAft>
            </a:pPr>
            <a:r>
              <a:rPr lang="es-MX" sz="1300" dirty="0">
                <a:latin typeface="Calibri" panose="020F0502020204030204" pitchFamily="34" charset="0"/>
                <a:ea typeface="Calibri" panose="020F0502020204030204" pitchFamily="34" charset="0"/>
                <a:cs typeface="Times New Roman" panose="02020603050405020304" pitchFamily="18" charset="0"/>
              </a:rPr>
              <a:t>III. No ser ministro de culto religioso alguno;</a:t>
            </a:r>
          </a:p>
          <a:p>
            <a:pPr algn="just">
              <a:lnSpc>
                <a:spcPct val="107000"/>
              </a:lnSpc>
              <a:spcAft>
                <a:spcPts val="800"/>
              </a:spcAft>
            </a:pPr>
            <a:r>
              <a:rPr lang="es-MX" sz="1300" dirty="0">
                <a:latin typeface="Calibri" panose="020F0502020204030204" pitchFamily="34" charset="0"/>
                <a:ea typeface="Calibri" panose="020F0502020204030204" pitchFamily="34" charset="0"/>
                <a:cs typeface="Times New Roman" panose="02020603050405020304" pitchFamily="18" charset="0"/>
              </a:rPr>
              <a:t>IV. No ser titular de alguna dependencia de la Administración Pública del Estado, ni Fiscal General del Estado de Tabasco; o titular de Organismos Autónomos; ni Presidente Municipal, regidor, secretario de ayuntamiento o Constitución Política del Estado Libre y Soberano de Tabasco titular de alguna dirección en las administraciones municipales; ni Magistrado del Tribunal Superior de Justicia, del Tribunal de Justicia Administrativa o del Tribunal de Conciliación y Arbitraje; ni diputado al Congreso del Estado; ni ser miembro de las fuerzas armadas, ni haber tenido mando de fuerza pública o policial alguna, ni legislador o servidor público federal con rango de Director General o superior, a menos que permanezca separado definitivamente de sus funciones desde ciento veinte días naturales antes de la fecha de la elección.</a:t>
            </a:r>
          </a:p>
          <a:p>
            <a:pPr algn="just">
              <a:lnSpc>
                <a:spcPct val="107000"/>
              </a:lnSpc>
              <a:spcAft>
                <a:spcPts val="800"/>
              </a:spcAft>
            </a:pPr>
            <a:r>
              <a:rPr lang="es-MX" sz="1300" dirty="0">
                <a:latin typeface="Calibri" panose="020F0502020204030204" pitchFamily="34" charset="0"/>
                <a:ea typeface="Calibri" panose="020F0502020204030204" pitchFamily="34" charset="0"/>
                <a:cs typeface="Times New Roman" panose="02020603050405020304" pitchFamily="18" charset="0"/>
              </a:rPr>
              <a:t>No ser titular de alguno de los organismos descentralizados u órganos desconcentrados de la Administración Pública Estatal, a menos que se separe definitivamente de sus funciones ciento veinte días naturales antes de la fecha de la elección;</a:t>
            </a:r>
          </a:p>
          <a:p>
            <a:pPr algn="just">
              <a:lnSpc>
                <a:spcPct val="107000"/>
              </a:lnSpc>
              <a:spcAft>
                <a:spcPts val="800"/>
              </a:spcAft>
            </a:pPr>
            <a:r>
              <a:rPr lang="es-MX" sz="1300" dirty="0">
                <a:latin typeface="Calibri" panose="020F0502020204030204" pitchFamily="34" charset="0"/>
                <a:ea typeface="Calibri" panose="020F0502020204030204" pitchFamily="34" charset="0"/>
                <a:cs typeface="Times New Roman" panose="02020603050405020304" pitchFamily="18" charset="0"/>
              </a:rPr>
              <a:t>No ser Magistrado, ni Secretario del Tribunal Electoral, Juez Instructor, ni Consejero Presidente o Consejero Electoral en los Consejos Estatal, Distritales o Municipales del Instituto Electoral y de Participación Ciudadana, ni Secretario Ejecutivo, Contralor General, Director o personal profesional directivo del propio Instituto, salvo que se hubieren separado de su encargo, de manera definitiva, dos años antes del día de la elección; y V. No estar comprendido dentro de alguna de las incapacidades del artículo 116 de la Constitución Política de los Estados Unidos Mexicanos.</a:t>
            </a: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0353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398F4-9432-4C26-8E81-15BA4FE2CEBF}"/>
              </a:ext>
            </a:extLst>
          </p:cNvPr>
          <p:cNvSpPr>
            <a:spLocks noGrp="1"/>
          </p:cNvSpPr>
          <p:nvPr>
            <p:ph type="title"/>
          </p:nvPr>
        </p:nvSpPr>
        <p:spPr>
          <a:xfrm>
            <a:off x="2592925" y="624110"/>
            <a:ext cx="8911687" cy="781357"/>
          </a:xfrm>
        </p:spPr>
        <p:txBody>
          <a:bodyPr>
            <a:normAutofit/>
          </a:bodyPr>
          <a:lstStyle/>
          <a:p>
            <a:r>
              <a:rPr lang="es-MX" sz="3000" dirty="0"/>
              <a:t>Para ser Diputado o Diputada</a:t>
            </a:r>
          </a:p>
        </p:txBody>
      </p:sp>
      <p:sp>
        <p:nvSpPr>
          <p:cNvPr id="3" name="Marcador de contenido 2">
            <a:extLst>
              <a:ext uri="{FF2B5EF4-FFF2-40B4-BE49-F238E27FC236}">
                <a16:creationId xmlns:a16="http://schemas.microsoft.com/office/drawing/2014/main" id="{601572DC-D6F0-4FE7-9A15-671DFBE63658}"/>
              </a:ext>
            </a:extLst>
          </p:cNvPr>
          <p:cNvSpPr>
            <a:spLocks noGrp="1"/>
          </p:cNvSpPr>
          <p:nvPr>
            <p:ph idx="1"/>
          </p:nvPr>
        </p:nvSpPr>
        <p:spPr>
          <a:xfrm>
            <a:off x="1532467" y="1405467"/>
            <a:ext cx="9972145" cy="4732866"/>
          </a:xfrm>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pPr marL="0" indent="0">
              <a:buNone/>
            </a:pPr>
            <a:r>
              <a:rPr lang="es-MX" b="1" dirty="0"/>
              <a:t>El artículo 15 de la Constitución Local prevé:</a:t>
            </a:r>
          </a:p>
          <a:p>
            <a:pPr marL="0" indent="0">
              <a:buNone/>
            </a:pPr>
            <a:endParaRPr lang="es-MX" b="1" dirty="0"/>
          </a:p>
          <a:p>
            <a:pPr algn="just"/>
            <a:r>
              <a:rPr lang="es-MX" dirty="0"/>
              <a:t>I. Ser ciudadano mexicano y tabasqueño, en pleno ejercicio de sus derechos. En todo caso, se deberá contar con residencia efectiva en el Estado por un período no menor de dos años anteriores al día de la elección.</a:t>
            </a:r>
          </a:p>
          <a:p>
            <a:pPr algn="just"/>
            <a:r>
              <a:rPr lang="es-MX" dirty="0"/>
              <a:t>II. Tener dieciocho años cumplidos;</a:t>
            </a:r>
          </a:p>
          <a:p>
            <a:pPr algn="just"/>
            <a:r>
              <a:rPr lang="es-MX" dirty="0"/>
              <a:t>III. No estar en servicio activo en el Ejército ni tener mando de algún cuerpo policial en el distrito donde se haga la elección, cuando menos noventa días naturales antes de la fecha de la elección;</a:t>
            </a:r>
          </a:p>
          <a:p>
            <a:pPr algn="just"/>
            <a:r>
              <a:rPr lang="es-MX" dirty="0"/>
              <a:t>IV. No ser titular de alguna dependencia de la Administración Pública Estatal, ni Fiscal General del Estado de Tabasco; ni Magistrado del Tribunal Superior de Justicia, del Tribunal de Justicia Administrativa o del Tribunal de Conciliación y Arbitraje; ni Presidente Municipal, regidor, concejal, secretario de ayuntamiento o titular de alguna dirección en las administraciones municipales, ni servidor público federal con rango de Director General o superior, a menos que permanezca separado definitivamente de sus funciones desde noventa días naturales antes de la fecha de la elección;</a:t>
            </a:r>
          </a:p>
          <a:p>
            <a:pPr algn="just"/>
            <a:r>
              <a:rPr lang="es-MX" dirty="0"/>
              <a:t>El Gobernador del Estado no podrá ser electo, durante el periodo de su encargo, aún cuando se separe del puesto.</a:t>
            </a:r>
          </a:p>
          <a:p>
            <a:pPr algn="just"/>
            <a:r>
              <a:rPr lang="es-MX" dirty="0"/>
              <a:t>No ser titular de alguno de los organismos autónomos, ni titular de alguno de los organismos descentralizados o desconcentrados de la Administración Pública Estatal, a menos que se separe definitivamente de sus funciones noventa días naturales antes de la fecha de la elección.</a:t>
            </a:r>
          </a:p>
          <a:p>
            <a:pPr algn="just"/>
            <a:r>
              <a:rPr lang="es-MX" dirty="0"/>
              <a:t>No ser Magistrado, ni Secretario del Tribunal Electoral, Juez Instructor, ni Consejero Presidente o Consejero Electoral en los Consejos Estatal, Distritales o Municipales del Instituto Electoral y de Participación Ciudadana, ni Secretario Ejecutivo, Contralor General, Director o personal profesional directivo del propio Instituto, salvo que se hubieren separado de su encargo, de manera definitiva, dos años antes de la fecha de la elección; y </a:t>
            </a:r>
          </a:p>
          <a:p>
            <a:pPr algn="just"/>
            <a:r>
              <a:rPr lang="es-MX" dirty="0"/>
              <a:t>V.- No ser ministro de culto religioso alguno.</a:t>
            </a:r>
          </a:p>
        </p:txBody>
      </p:sp>
      <p:sp>
        <p:nvSpPr>
          <p:cNvPr id="4" name="Marcador de número de diapositiva 3">
            <a:extLst>
              <a:ext uri="{FF2B5EF4-FFF2-40B4-BE49-F238E27FC236}">
                <a16:creationId xmlns:a16="http://schemas.microsoft.com/office/drawing/2014/main" id="{0EB5F876-5156-4DE5-B0B6-B50D53DC6B65}"/>
              </a:ext>
            </a:extLst>
          </p:cNvPr>
          <p:cNvSpPr>
            <a:spLocks noGrp="1"/>
          </p:cNvSpPr>
          <p:nvPr>
            <p:ph type="sldNum" sz="quarter" idx="12"/>
          </p:nvPr>
        </p:nvSpPr>
        <p:spPr/>
        <p:txBody>
          <a:bodyPr/>
          <a:lstStyle/>
          <a:p>
            <a:fld id="{7F435081-CFB1-4999-ABED-67D2EC110076}" type="slidenum">
              <a:rPr lang="es-MX" smtClean="0"/>
              <a:t>12</a:t>
            </a:fld>
            <a:endParaRPr lang="es-MX"/>
          </a:p>
        </p:txBody>
      </p:sp>
    </p:spTree>
    <p:extLst>
      <p:ext uri="{BB962C8B-B14F-4D97-AF65-F5344CB8AC3E}">
        <p14:creationId xmlns:p14="http://schemas.microsoft.com/office/powerpoint/2010/main" val="2688085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FEF9C-6D07-4C9D-A78A-5BB73200C68F}"/>
              </a:ext>
            </a:extLst>
          </p:cNvPr>
          <p:cNvSpPr>
            <a:spLocks noGrp="1"/>
          </p:cNvSpPr>
          <p:nvPr>
            <p:ph type="title"/>
          </p:nvPr>
        </p:nvSpPr>
        <p:spPr>
          <a:xfrm>
            <a:off x="2099733" y="624110"/>
            <a:ext cx="9404879" cy="679757"/>
          </a:xfrm>
        </p:spPr>
        <p:txBody>
          <a:bodyPr>
            <a:normAutofit/>
          </a:bodyPr>
          <a:lstStyle/>
          <a:p>
            <a:r>
              <a:rPr lang="es-MX" sz="3000" dirty="0"/>
              <a:t>Para ser Regidor o Regidora</a:t>
            </a:r>
          </a:p>
        </p:txBody>
      </p:sp>
      <p:sp>
        <p:nvSpPr>
          <p:cNvPr id="3" name="Marcador de contenido 2">
            <a:extLst>
              <a:ext uri="{FF2B5EF4-FFF2-40B4-BE49-F238E27FC236}">
                <a16:creationId xmlns:a16="http://schemas.microsoft.com/office/drawing/2014/main" id="{9193AFE6-9B3B-41D0-A1C0-63947E10C1DB}"/>
              </a:ext>
            </a:extLst>
          </p:cNvPr>
          <p:cNvSpPr>
            <a:spLocks noGrp="1"/>
          </p:cNvSpPr>
          <p:nvPr>
            <p:ph idx="1"/>
          </p:nvPr>
        </p:nvSpPr>
        <p:spPr>
          <a:xfrm>
            <a:off x="1464733" y="1447798"/>
            <a:ext cx="10039879" cy="5012267"/>
          </a:xfrm>
        </p:spPr>
        <p:style>
          <a:lnRef idx="2">
            <a:schemeClr val="accent5"/>
          </a:lnRef>
          <a:fillRef idx="1">
            <a:schemeClr val="lt1"/>
          </a:fillRef>
          <a:effectRef idx="0">
            <a:schemeClr val="accent5"/>
          </a:effectRef>
          <a:fontRef idx="minor">
            <a:schemeClr val="dk1"/>
          </a:fontRef>
        </p:style>
        <p:txBody>
          <a:bodyPr>
            <a:noAutofit/>
          </a:bodyPr>
          <a:lstStyle/>
          <a:p>
            <a:pPr marL="0" indent="0" algn="just">
              <a:buNone/>
            </a:pPr>
            <a:r>
              <a:rPr lang="es-MX" sz="1200" b="1" dirty="0"/>
              <a:t>De conformidad con la fracción XI del artículo 64 de la Constitución local, se requiere:</a:t>
            </a:r>
          </a:p>
          <a:p>
            <a:pPr algn="just"/>
            <a:r>
              <a:rPr lang="es-MX" sz="1200" dirty="0"/>
              <a:t>XI. Para ser regidor se requiere: </a:t>
            </a:r>
          </a:p>
          <a:p>
            <a:pPr algn="just"/>
            <a:r>
              <a:rPr lang="es-MX" sz="1200" dirty="0"/>
              <a:t>a). Ser ciudadano mexicano por nacimiento;</a:t>
            </a:r>
          </a:p>
          <a:p>
            <a:pPr algn="just"/>
            <a:r>
              <a:rPr lang="es-MX" sz="1200" dirty="0"/>
              <a:t>b). Tener residencia no menor de 3 años anteriores al día de la elección en el Municipio correspondiente;</a:t>
            </a:r>
          </a:p>
          <a:p>
            <a:pPr algn="just"/>
            <a:r>
              <a:rPr lang="es-MX" sz="1200" dirty="0"/>
              <a:t>c). No ser ministro de algún culto religioso;</a:t>
            </a:r>
          </a:p>
          <a:p>
            <a:pPr algn="just"/>
            <a:r>
              <a:rPr lang="es-MX" sz="1200" dirty="0"/>
              <a:t>d). No tener antecedentes penales;</a:t>
            </a:r>
          </a:p>
          <a:p>
            <a:pPr algn="just"/>
            <a:r>
              <a:rPr lang="es-MX" sz="1200" dirty="0"/>
              <a:t>e). Tener dieciocho años cumplidos;</a:t>
            </a:r>
          </a:p>
          <a:p>
            <a:pPr algn="just"/>
            <a:r>
              <a:rPr lang="es-MX" sz="1200" dirty="0"/>
              <a:t>f).- No ser titular en alguna de las dependencias de la Administración Pública Estatal, Fiscal General del Estado de Tabasco; o titular de Organismos Autónomos, Magistrado del Tribunal Superior de Justicia, del Tribunal de Justicia Administrativa, ni del Tribunal de Conciliación y Arbitraje; Presidente Municipal, Sindico o Regidor; Secretario de Ayuntamiento o titular de alguna de las dependencias, entidades o direcciones de la propia administración municipal; ni servidor público federal con rango de Director General o superior, a menos que permanezca separado definitivamente de sus funciones desde noventa días naturales antes de la fecha de la elección;</a:t>
            </a:r>
          </a:p>
          <a:p>
            <a:pPr algn="just"/>
            <a:r>
              <a:rPr lang="es-MX" sz="1200" dirty="0"/>
              <a:t>No ser titular de alguna de las entidades u organismos descentralizados o desconcentrados de la Administración Pública Estatal, a menos que se separe definitivamente de sus funciones noventa días naturales antes de la fecha de la elección;</a:t>
            </a:r>
          </a:p>
          <a:p>
            <a:pPr algn="just"/>
            <a:r>
              <a:rPr lang="es-MX" sz="1200" dirty="0"/>
              <a:t>No ser Magistrado, Juez Instructor, ni Secretario del Tribunal Electoral, ni Consejero Presidente o Consejero Electoral en los Consejos Estatal, Distritales o Municipales del Instituto Electoral y de Participación Ciudadana, ni Secretario Ejecutivo, Contralor General, Director o personal profesional directivo del propio Instituto, salvo que se hubieren separado de su encargo, de manera definitiva, dos años antes del día de la elección; y</a:t>
            </a:r>
          </a:p>
          <a:p>
            <a:pPr algn="just"/>
            <a:r>
              <a:rPr lang="es-MX" sz="1200" dirty="0"/>
              <a:t>g) Los demás requisitos que exijan las Leyes correspondientes.</a:t>
            </a:r>
          </a:p>
        </p:txBody>
      </p:sp>
      <p:sp>
        <p:nvSpPr>
          <p:cNvPr id="4" name="Marcador de número de diapositiva 3">
            <a:extLst>
              <a:ext uri="{FF2B5EF4-FFF2-40B4-BE49-F238E27FC236}">
                <a16:creationId xmlns:a16="http://schemas.microsoft.com/office/drawing/2014/main" id="{16972BD8-4197-4767-A078-0A8589490BDE}"/>
              </a:ext>
            </a:extLst>
          </p:cNvPr>
          <p:cNvSpPr>
            <a:spLocks noGrp="1"/>
          </p:cNvSpPr>
          <p:nvPr>
            <p:ph type="sldNum" sz="quarter" idx="12"/>
          </p:nvPr>
        </p:nvSpPr>
        <p:spPr/>
        <p:txBody>
          <a:bodyPr/>
          <a:lstStyle/>
          <a:p>
            <a:fld id="{7F435081-CFB1-4999-ABED-67D2EC110076}" type="slidenum">
              <a:rPr lang="es-MX" smtClean="0"/>
              <a:t>13</a:t>
            </a:fld>
            <a:endParaRPr lang="es-MX"/>
          </a:p>
        </p:txBody>
      </p:sp>
    </p:spTree>
    <p:extLst>
      <p:ext uri="{BB962C8B-B14F-4D97-AF65-F5344CB8AC3E}">
        <p14:creationId xmlns:p14="http://schemas.microsoft.com/office/powerpoint/2010/main" val="2202029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EC4761A-470D-4367-9CB7-6C6173B74DD6}"/>
              </a:ext>
            </a:extLst>
          </p:cNvPr>
          <p:cNvSpPr txBox="1">
            <a:spLocks/>
          </p:cNvSpPr>
          <p:nvPr/>
        </p:nvSpPr>
        <p:spPr>
          <a:xfrm>
            <a:off x="4775195" y="873490"/>
            <a:ext cx="4680480" cy="671512"/>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s-MX"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CE/2023/045</a:t>
            </a:r>
          </a:p>
        </p:txBody>
      </p:sp>
      <p:sp>
        <p:nvSpPr>
          <p:cNvPr id="5" name="Marcador de contenido 2">
            <a:extLst>
              <a:ext uri="{FF2B5EF4-FFF2-40B4-BE49-F238E27FC236}">
                <a16:creationId xmlns:a16="http://schemas.microsoft.com/office/drawing/2014/main" id="{09001B49-6B04-45D3-ADD0-D8068286B6A0}"/>
              </a:ext>
            </a:extLst>
          </p:cNvPr>
          <p:cNvSpPr txBox="1">
            <a:spLocks/>
          </p:cNvSpPr>
          <p:nvPr/>
        </p:nvSpPr>
        <p:spPr>
          <a:xfrm>
            <a:off x="2589212" y="2099733"/>
            <a:ext cx="8915400" cy="3420535"/>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lgn="ctr">
              <a:buFont typeface="Wingdings 3" charset="2"/>
              <a:buNone/>
            </a:pPr>
            <a:r>
              <a:rPr lang="es-MX" b="1" dirty="0"/>
              <a:t>15 NOVIEMBRE 2023</a:t>
            </a:r>
          </a:p>
          <a:p>
            <a:pPr marL="0" indent="0" algn="ctr">
              <a:buFont typeface="Wingdings 3" charset="2"/>
              <a:buNone/>
            </a:pPr>
            <a:r>
              <a:rPr lang="es-MX" b="1" dirty="0"/>
              <a:t>Extraordinaria</a:t>
            </a:r>
          </a:p>
          <a:p>
            <a:pPr algn="just"/>
            <a:r>
              <a:rPr lang="es-MX" dirty="0"/>
              <a:t>ACUERDO QUE EMITE EL CE DEL IEPCT, MEDIANTE EL CUAL APRUEBA LA REALIZACIÓN DE UN</a:t>
            </a:r>
            <a:r>
              <a:rPr lang="es-MX" b="1" dirty="0"/>
              <a:t> NUEVO PROCEDIMIENTO DE SELECCIÓN Y DESIGNACIÓN DE LAS VOCALÍAS Y CONSEJERÍAS ELECTORALES</a:t>
            </a:r>
            <a:r>
              <a:rPr lang="es-MX" dirty="0"/>
              <a:t> QUE INTEGRARÁN LAS JUNTAS Y LOS CONSEJOS ELECTORALES DISTRITALES QUE SE INSTALARÁN CON MOTIVO DEL PROCESO ELECTORAL LOCAL ORDINARIO 2023 – 2024</a:t>
            </a:r>
          </a:p>
        </p:txBody>
      </p:sp>
      <p:sp>
        <p:nvSpPr>
          <p:cNvPr id="6" name="Marcador de número de diapositiva 5">
            <a:extLst>
              <a:ext uri="{FF2B5EF4-FFF2-40B4-BE49-F238E27FC236}">
                <a16:creationId xmlns:a16="http://schemas.microsoft.com/office/drawing/2014/main" id="{6D7529EC-171F-4D75-87E9-5930033541D0}"/>
              </a:ext>
            </a:extLst>
          </p:cNvPr>
          <p:cNvSpPr>
            <a:spLocks noGrp="1"/>
          </p:cNvSpPr>
          <p:nvPr>
            <p:ph type="sldNum" sz="quarter" idx="12"/>
          </p:nvPr>
        </p:nvSpPr>
        <p:spPr/>
        <p:txBody>
          <a:bodyPr/>
          <a:lstStyle/>
          <a:p>
            <a:fld id="{7F435081-CFB1-4999-ABED-67D2EC110076}" type="slidenum">
              <a:rPr lang="es-MX" smtClean="0"/>
              <a:t>14</a:t>
            </a:fld>
            <a:endParaRPr lang="es-MX"/>
          </a:p>
        </p:txBody>
      </p:sp>
    </p:spTree>
    <p:extLst>
      <p:ext uri="{BB962C8B-B14F-4D97-AF65-F5344CB8AC3E}">
        <p14:creationId xmlns:p14="http://schemas.microsoft.com/office/powerpoint/2010/main" val="129294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5B72338-CAAE-4C68-BE52-5B571CA011D8}"/>
              </a:ext>
            </a:extLst>
          </p:cNvPr>
          <p:cNvSpPr txBox="1">
            <a:spLocks/>
          </p:cNvSpPr>
          <p:nvPr/>
        </p:nvSpPr>
        <p:spPr>
          <a:xfrm>
            <a:off x="4775195" y="873490"/>
            <a:ext cx="4680480" cy="671512"/>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s-MX"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CE/2023/057</a:t>
            </a:r>
          </a:p>
        </p:txBody>
      </p:sp>
      <p:sp>
        <p:nvSpPr>
          <p:cNvPr id="5" name="Marcador de contenido 2">
            <a:extLst>
              <a:ext uri="{FF2B5EF4-FFF2-40B4-BE49-F238E27FC236}">
                <a16:creationId xmlns:a16="http://schemas.microsoft.com/office/drawing/2014/main" id="{6F5F18B6-CE79-4EA8-9B39-B904BF6471D1}"/>
              </a:ext>
            </a:extLst>
          </p:cNvPr>
          <p:cNvSpPr txBox="1">
            <a:spLocks/>
          </p:cNvSpPr>
          <p:nvPr/>
        </p:nvSpPr>
        <p:spPr>
          <a:xfrm>
            <a:off x="2589212" y="2099733"/>
            <a:ext cx="8915400" cy="3420535"/>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lgn="ctr">
              <a:buFont typeface="Wingdings 3" charset="2"/>
              <a:buNone/>
            </a:pPr>
            <a:r>
              <a:rPr lang="es-MX" b="1" dirty="0"/>
              <a:t>09 DICIEMBRE 2023</a:t>
            </a:r>
          </a:p>
          <a:p>
            <a:pPr marL="0" indent="0" algn="ctr">
              <a:buFont typeface="Wingdings 3" charset="2"/>
              <a:buNone/>
            </a:pPr>
            <a:r>
              <a:rPr lang="es-MX" b="1" dirty="0"/>
              <a:t>Extraordinaria</a:t>
            </a:r>
          </a:p>
          <a:p>
            <a:pPr marL="0" indent="0" algn="ctr">
              <a:buFont typeface="Wingdings 3" charset="2"/>
              <a:buNone/>
            </a:pPr>
            <a:endParaRPr lang="es-MX" b="1" dirty="0"/>
          </a:p>
          <a:p>
            <a:pPr algn="just"/>
            <a:r>
              <a:rPr lang="es-MX" dirty="0"/>
              <a:t>ACUERDO QUE EMITE EL CE DEL IEPCT, MEDIANTE EL CUAL </a:t>
            </a:r>
            <a:r>
              <a:rPr lang="es-MX" b="1" dirty="0"/>
              <a:t>DESIGNA A LAS CONSEJERAS Y CONSEJEROS</a:t>
            </a:r>
            <a:r>
              <a:rPr lang="es-MX" dirty="0"/>
              <a:t> ELECTORALES QUE INTEGRARÁN LOS CONSEJOS ELECTORALES DISTRITALES CON MOTIVO DEL PROCESO ELECTORAL LOCAL ORDINARIO 2023 - 2024</a:t>
            </a:r>
            <a:endParaRPr lang="es-MX" sz="2000" dirty="0">
              <a:latin typeface="Arial" panose="020B0604020202020204" pitchFamily="34" charset="0"/>
              <a:cs typeface="Arial" panose="020B0604020202020204" pitchFamily="34" charset="0"/>
            </a:endParaRPr>
          </a:p>
        </p:txBody>
      </p:sp>
      <p:sp>
        <p:nvSpPr>
          <p:cNvPr id="6" name="Marcador de número de diapositiva 5">
            <a:extLst>
              <a:ext uri="{FF2B5EF4-FFF2-40B4-BE49-F238E27FC236}">
                <a16:creationId xmlns:a16="http://schemas.microsoft.com/office/drawing/2014/main" id="{6B218E07-20DE-4FB1-A7A4-8D3466404A34}"/>
              </a:ext>
            </a:extLst>
          </p:cNvPr>
          <p:cNvSpPr>
            <a:spLocks noGrp="1"/>
          </p:cNvSpPr>
          <p:nvPr>
            <p:ph type="sldNum" sz="quarter" idx="12"/>
          </p:nvPr>
        </p:nvSpPr>
        <p:spPr/>
        <p:txBody>
          <a:bodyPr/>
          <a:lstStyle/>
          <a:p>
            <a:fld id="{7F435081-CFB1-4999-ABED-67D2EC110076}" type="slidenum">
              <a:rPr lang="es-MX" smtClean="0"/>
              <a:t>15</a:t>
            </a:fld>
            <a:endParaRPr lang="es-MX"/>
          </a:p>
        </p:txBody>
      </p:sp>
    </p:spTree>
    <p:extLst>
      <p:ext uri="{BB962C8B-B14F-4D97-AF65-F5344CB8AC3E}">
        <p14:creationId xmlns:p14="http://schemas.microsoft.com/office/powerpoint/2010/main" val="2204618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250CE15-DA33-4763-B1A2-81AEB5B1F472}"/>
              </a:ext>
            </a:extLst>
          </p:cNvPr>
          <p:cNvSpPr txBox="1"/>
          <p:nvPr/>
        </p:nvSpPr>
        <p:spPr>
          <a:xfrm>
            <a:off x="2848955" y="1758034"/>
            <a:ext cx="8619067" cy="3170099"/>
          </a:xfrm>
          <a:prstGeom prst="rect">
            <a:avLst/>
          </a:prstGeom>
          <a:solidFill>
            <a:schemeClr val="bg2">
              <a:lumMod val="90000"/>
            </a:schemeClr>
          </a:solidFill>
          <a:ln w="28575">
            <a:solidFill>
              <a:schemeClr val="accent4">
                <a:lumMod val="75000"/>
              </a:schemeClr>
            </a:solidFill>
          </a:ln>
        </p:spPr>
        <p:txBody>
          <a:bodyPr wrap="square" rtlCol="0">
            <a:spAutoFit/>
          </a:bodyPr>
          <a:lstStyle/>
          <a:p>
            <a:pPr algn="ctr"/>
            <a:r>
              <a:rPr lang="es-MX" sz="5000" b="1" dirty="0">
                <a:cs typeface="Arial" panose="020B0604020202020204" pitchFamily="34" charset="0"/>
              </a:rPr>
              <a:t>ACUERDOS RELEVANTES EMITIDOS POR EL </a:t>
            </a:r>
          </a:p>
          <a:p>
            <a:pPr algn="ctr"/>
            <a:r>
              <a:rPr lang="es-MX" sz="5000" b="1" dirty="0">
                <a:cs typeface="Arial" panose="020B0604020202020204" pitchFamily="34" charset="0"/>
              </a:rPr>
              <a:t>CE DEL IEPCT </a:t>
            </a:r>
          </a:p>
          <a:p>
            <a:pPr algn="ctr"/>
            <a:r>
              <a:rPr lang="es-MX" sz="5000" b="1" dirty="0">
                <a:cs typeface="Arial" panose="020B0604020202020204" pitchFamily="34" charset="0"/>
              </a:rPr>
              <a:t>2024</a:t>
            </a:r>
          </a:p>
        </p:txBody>
      </p:sp>
      <p:sp>
        <p:nvSpPr>
          <p:cNvPr id="6" name="Marcador de número de diapositiva 5">
            <a:extLst>
              <a:ext uri="{FF2B5EF4-FFF2-40B4-BE49-F238E27FC236}">
                <a16:creationId xmlns:a16="http://schemas.microsoft.com/office/drawing/2014/main" id="{8630EECB-7B86-4AED-8F43-2E31A8EEA5EA}"/>
              </a:ext>
            </a:extLst>
          </p:cNvPr>
          <p:cNvSpPr>
            <a:spLocks noGrp="1"/>
          </p:cNvSpPr>
          <p:nvPr>
            <p:ph type="sldNum" sz="quarter" idx="12"/>
          </p:nvPr>
        </p:nvSpPr>
        <p:spPr/>
        <p:txBody>
          <a:bodyPr/>
          <a:lstStyle/>
          <a:p>
            <a:fld id="{7F435081-CFB1-4999-ABED-67D2EC110076}" type="slidenum">
              <a:rPr lang="es-MX" smtClean="0"/>
              <a:t>16</a:t>
            </a:fld>
            <a:endParaRPr lang="es-MX"/>
          </a:p>
        </p:txBody>
      </p:sp>
    </p:spTree>
    <p:extLst>
      <p:ext uri="{BB962C8B-B14F-4D97-AF65-F5344CB8AC3E}">
        <p14:creationId xmlns:p14="http://schemas.microsoft.com/office/powerpoint/2010/main" val="1333345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771C18D-0A4B-4636-85BC-48E9BC36F416}"/>
              </a:ext>
            </a:extLst>
          </p:cNvPr>
          <p:cNvSpPr txBox="1">
            <a:spLocks/>
          </p:cNvSpPr>
          <p:nvPr/>
        </p:nvSpPr>
        <p:spPr>
          <a:xfrm>
            <a:off x="4775195" y="873490"/>
            <a:ext cx="4680480" cy="671512"/>
          </a:xfrm>
          <a:prstGeom prst="rect">
            <a:avLst/>
          </a:prstGeom>
          <a:solidFill>
            <a:schemeClr val="bg1"/>
          </a:solidFill>
          <a:ln w="28575">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s-MX"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CE/2024/003</a:t>
            </a:r>
          </a:p>
        </p:txBody>
      </p:sp>
      <p:sp>
        <p:nvSpPr>
          <p:cNvPr id="5" name="Marcador de contenido 2">
            <a:extLst>
              <a:ext uri="{FF2B5EF4-FFF2-40B4-BE49-F238E27FC236}">
                <a16:creationId xmlns:a16="http://schemas.microsoft.com/office/drawing/2014/main" id="{C5CA8BF1-40EB-4F42-AC84-D5ED63C3CA21}"/>
              </a:ext>
            </a:extLst>
          </p:cNvPr>
          <p:cNvSpPr txBox="1">
            <a:spLocks/>
          </p:cNvSpPr>
          <p:nvPr/>
        </p:nvSpPr>
        <p:spPr>
          <a:xfrm>
            <a:off x="2589212" y="2099733"/>
            <a:ext cx="8915400" cy="3420535"/>
          </a:xfrm>
          <a:prstGeom prst="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lgn="ctr">
              <a:buFont typeface="Wingdings 3" charset="2"/>
              <a:buNone/>
            </a:pPr>
            <a:r>
              <a:rPr lang="es-MX" b="1" dirty="0"/>
              <a:t>27 ENERO 2024</a:t>
            </a:r>
          </a:p>
          <a:p>
            <a:pPr marL="0" indent="0" algn="ctr">
              <a:buFont typeface="Wingdings 3" charset="2"/>
              <a:buNone/>
            </a:pPr>
            <a:r>
              <a:rPr lang="es-MX" b="1" dirty="0"/>
              <a:t>Extraordinaria</a:t>
            </a:r>
          </a:p>
          <a:p>
            <a:pPr marL="0" indent="0" algn="ctr">
              <a:buFont typeface="Wingdings 3" charset="2"/>
              <a:buNone/>
            </a:pPr>
            <a:endParaRPr lang="es-MX" b="1" dirty="0"/>
          </a:p>
          <a:p>
            <a:pPr algn="just"/>
            <a:r>
              <a:rPr lang="es-MX" dirty="0"/>
              <a:t>ACUERDO QUE EMITE EL CE DEL IEPCT, MEDIANTE EL CUAL APRUEBA EL REGISTRO DE LAS </a:t>
            </a:r>
            <a:r>
              <a:rPr lang="es-MX" b="1" dirty="0"/>
              <a:t>PLATAFORMAS ELECTORALES</a:t>
            </a:r>
            <a:r>
              <a:rPr lang="es-MX" dirty="0"/>
              <a:t> PRESENTADAS POR LOS PARTIDOS POLÍTICOS NACIONALES ACREDITADOS ANTE EL PROPIO CONSEJO ESTATAL CON MOTIVO DEL PROCESO ELECTORAL LOCAL ORDINARIO 2023 - 2024</a:t>
            </a:r>
            <a:endParaRPr lang="es-MX" sz="2000" dirty="0">
              <a:latin typeface="Arial" panose="020B0604020202020204" pitchFamily="34" charset="0"/>
              <a:cs typeface="Arial" panose="020B0604020202020204" pitchFamily="34" charset="0"/>
            </a:endParaRPr>
          </a:p>
        </p:txBody>
      </p:sp>
      <p:sp>
        <p:nvSpPr>
          <p:cNvPr id="6" name="Marcador de número de diapositiva 5">
            <a:extLst>
              <a:ext uri="{FF2B5EF4-FFF2-40B4-BE49-F238E27FC236}">
                <a16:creationId xmlns:a16="http://schemas.microsoft.com/office/drawing/2014/main" id="{E72AF879-035A-4716-B33B-21FDDCBB7D7B}"/>
              </a:ext>
            </a:extLst>
          </p:cNvPr>
          <p:cNvSpPr>
            <a:spLocks noGrp="1"/>
          </p:cNvSpPr>
          <p:nvPr>
            <p:ph type="sldNum" sz="quarter" idx="12"/>
          </p:nvPr>
        </p:nvSpPr>
        <p:spPr/>
        <p:txBody>
          <a:bodyPr/>
          <a:lstStyle/>
          <a:p>
            <a:fld id="{7F435081-CFB1-4999-ABED-67D2EC110076}" type="slidenum">
              <a:rPr lang="es-MX" smtClean="0"/>
              <a:t>17</a:t>
            </a:fld>
            <a:endParaRPr lang="es-MX"/>
          </a:p>
        </p:txBody>
      </p:sp>
    </p:spTree>
    <p:extLst>
      <p:ext uri="{BB962C8B-B14F-4D97-AF65-F5344CB8AC3E}">
        <p14:creationId xmlns:p14="http://schemas.microsoft.com/office/powerpoint/2010/main" val="3092662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2DA433-638A-49AF-BF75-F81B91B0FB3D}"/>
              </a:ext>
            </a:extLst>
          </p:cNvPr>
          <p:cNvSpPr>
            <a:spLocks noGrp="1"/>
          </p:cNvSpPr>
          <p:nvPr>
            <p:ph type="title"/>
          </p:nvPr>
        </p:nvSpPr>
        <p:spPr>
          <a:xfrm>
            <a:off x="2592925" y="624110"/>
            <a:ext cx="8911687" cy="764423"/>
          </a:xfrm>
        </p:spPr>
        <p:txBody>
          <a:bodyPr/>
          <a:lstStyle/>
          <a:p>
            <a:pPr algn="ctr"/>
            <a:r>
              <a:rPr lang="es-MX" b="1" dirty="0"/>
              <a:t>Plataformas Electorales 2024</a:t>
            </a:r>
          </a:p>
        </p:txBody>
      </p:sp>
      <p:sp>
        <p:nvSpPr>
          <p:cNvPr id="3" name="Marcador de contenido 2">
            <a:extLst>
              <a:ext uri="{FF2B5EF4-FFF2-40B4-BE49-F238E27FC236}">
                <a16:creationId xmlns:a16="http://schemas.microsoft.com/office/drawing/2014/main" id="{795CAAEB-ADE3-4A32-BF0C-CCA8273D4BEF}"/>
              </a:ext>
            </a:extLst>
          </p:cNvPr>
          <p:cNvSpPr>
            <a:spLocks noGrp="1"/>
          </p:cNvSpPr>
          <p:nvPr>
            <p:ph idx="1"/>
          </p:nvPr>
        </p:nvSpPr>
        <p:spPr>
          <a:xfrm>
            <a:off x="2032000" y="1507067"/>
            <a:ext cx="9472612" cy="1083733"/>
          </a:xfrm>
        </p:spPr>
        <p:txBody>
          <a:bodyPr/>
          <a:lstStyle/>
          <a:p>
            <a:pPr marL="0" indent="0">
              <a:buNone/>
            </a:pPr>
            <a:r>
              <a:rPr lang="es-MX" dirty="0"/>
              <a:t>Las plataformas electorales son propuestas de carácter político, económico y social, enarboladas por los partidos políticos nacionales en sus declaraciones de principios y descritas en sus programas de acción.</a:t>
            </a:r>
          </a:p>
          <a:p>
            <a:pPr marL="0" indent="0">
              <a:buNone/>
            </a:pPr>
            <a:endParaRPr lang="es-MX" dirty="0"/>
          </a:p>
        </p:txBody>
      </p:sp>
      <p:sp>
        <p:nvSpPr>
          <p:cNvPr id="4" name="Marcador de número de diapositiva 3">
            <a:extLst>
              <a:ext uri="{FF2B5EF4-FFF2-40B4-BE49-F238E27FC236}">
                <a16:creationId xmlns:a16="http://schemas.microsoft.com/office/drawing/2014/main" id="{84FB8D7D-723B-46DF-9A67-968C109633BA}"/>
              </a:ext>
            </a:extLst>
          </p:cNvPr>
          <p:cNvSpPr>
            <a:spLocks noGrp="1"/>
          </p:cNvSpPr>
          <p:nvPr>
            <p:ph type="sldNum" sz="quarter" idx="12"/>
          </p:nvPr>
        </p:nvSpPr>
        <p:spPr/>
        <p:txBody>
          <a:bodyPr/>
          <a:lstStyle/>
          <a:p>
            <a:fld id="{7F435081-CFB1-4999-ABED-67D2EC110076}" type="slidenum">
              <a:rPr lang="es-MX" smtClean="0"/>
              <a:t>18</a:t>
            </a:fld>
            <a:endParaRPr lang="es-MX"/>
          </a:p>
        </p:txBody>
      </p:sp>
      <p:pic>
        <p:nvPicPr>
          <p:cNvPr id="3074" name="Picture 2" descr="Partido Acción Nacional">
            <a:extLst>
              <a:ext uri="{FF2B5EF4-FFF2-40B4-BE49-F238E27FC236}">
                <a16:creationId xmlns:a16="http://schemas.microsoft.com/office/drawing/2014/main" id="{2FA300BB-74D4-467B-9A7F-EB2CE3DD2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331" y="2590800"/>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E843C47-FD24-41E5-8953-D1D20BBF4033}"/>
              </a:ext>
            </a:extLst>
          </p:cNvPr>
          <p:cNvSpPr txBox="1"/>
          <p:nvPr/>
        </p:nvSpPr>
        <p:spPr>
          <a:xfrm>
            <a:off x="1527514" y="3768669"/>
            <a:ext cx="2307885" cy="646331"/>
          </a:xfrm>
          <a:prstGeom prst="rect">
            <a:avLst/>
          </a:prstGeom>
          <a:noFill/>
        </p:spPr>
        <p:txBody>
          <a:bodyPr wrap="square" rtlCol="0">
            <a:spAutoFit/>
          </a:bodyPr>
          <a:lstStyle/>
          <a:p>
            <a:pPr algn="ctr"/>
            <a:r>
              <a:rPr lang="es-MX" sz="1200" b="1" dirty="0">
                <a:latin typeface="Arial" panose="020B0604020202020204" pitchFamily="34" charset="0"/>
                <a:cs typeface="Arial" panose="020B0604020202020204" pitchFamily="34" charset="0"/>
              </a:rPr>
              <a:t>Partido Acción Nacional</a:t>
            </a:r>
          </a:p>
          <a:p>
            <a:pPr algn="ctr"/>
            <a:r>
              <a:rPr lang="es-MX" sz="1200" dirty="0">
                <a:latin typeface="Arial" panose="020B0604020202020204" pitchFamily="34" charset="0"/>
                <a:cs typeface="Arial" panose="020B0604020202020204" pitchFamily="34" charset="0"/>
              </a:rPr>
              <a:t>Acuerdo por el que se aprobó (INE/CG76/2024)</a:t>
            </a:r>
          </a:p>
        </p:txBody>
      </p:sp>
      <p:pic>
        <p:nvPicPr>
          <p:cNvPr id="3080" name="Picture 8" descr="Partido Revolucionario Institucional">
            <a:extLst>
              <a:ext uri="{FF2B5EF4-FFF2-40B4-BE49-F238E27FC236}">
                <a16:creationId xmlns:a16="http://schemas.microsoft.com/office/drawing/2014/main" id="{43588F0B-35E6-4B4A-B69B-F34329A41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21" y="2590800"/>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A928F140-59A8-4C83-80CC-1EC9028EEB53}"/>
              </a:ext>
            </a:extLst>
          </p:cNvPr>
          <p:cNvSpPr txBox="1"/>
          <p:nvPr/>
        </p:nvSpPr>
        <p:spPr>
          <a:xfrm>
            <a:off x="4025182" y="3785599"/>
            <a:ext cx="2307885" cy="830997"/>
          </a:xfrm>
          <a:prstGeom prst="rect">
            <a:avLst/>
          </a:prstGeom>
          <a:noFill/>
        </p:spPr>
        <p:txBody>
          <a:bodyPr wrap="square" rtlCol="0">
            <a:spAutoFit/>
          </a:bodyPr>
          <a:lstStyle/>
          <a:p>
            <a:pPr algn="ctr"/>
            <a:r>
              <a:rPr lang="es-MX" sz="1200" b="1" dirty="0">
                <a:latin typeface="Arial" panose="020B0604020202020204" pitchFamily="34" charset="0"/>
                <a:cs typeface="Arial" panose="020B0604020202020204" pitchFamily="34" charset="0"/>
              </a:rPr>
              <a:t>Partido Revolucionario Institucional</a:t>
            </a:r>
          </a:p>
          <a:p>
            <a:pPr algn="ctr"/>
            <a:r>
              <a:rPr lang="es-MX" sz="1200" dirty="0">
                <a:latin typeface="Arial" panose="020B0604020202020204" pitchFamily="34" charset="0"/>
                <a:cs typeface="Arial" panose="020B0604020202020204" pitchFamily="34" charset="0"/>
              </a:rPr>
              <a:t>Acuerdo por el que se aprobó (INE/CG77/2024)</a:t>
            </a:r>
          </a:p>
        </p:txBody>
      </p:sp>
      <p:pic>
        <p:nvPicPr>
          <p:cNvPr id="3082" name="Picture 10" descr="Partido de la Revolución Democrática">
            <a:extLst>
              <a:ext uri="{FF2B5EF4-FFF2-40B4-BE49-F238E27FC236}">
                <a16:creationId xmlns:a16="http://schemas.microsoft.com/office/drawing/2014/main" id="{4A0AE6F8-0052-46B2-8F9A-16DBFB8C65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1103" y="2590800"/>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6ACD8110-D84A-4214-8548-5E975024BB76}"/>
              </a:ext>
            </a:extLst>
          </p:cNvPr>
          <p:cNvSpPr txBox="1"/>
          <p:nvPr/>
        </p:nvSpPr>
        <p:spPr>
          <a:xfrm>
            <a:off x="6582116" y="3810996"/>
            <a:ext cx="2307885" cy="830997"/>
          </a:xfrm>
          <a:prstGeom prst="rect">
            <a:avLst/>
          </a:prstGeom>
          <a:noFill/>
        </p:spPr>
        <p:txBody>
          <a:bodyPr wrap="square" rtlCol="0">
            <a:spAutoFit/>
          </a:bodyPr>
          <a:lstStyle/>
          <a:p>
            <a:pPr algn="ctr"/>
            <a:r>
              <a:rPr lang="es-MX" sz="1200" b="1" dirty="0">
                <a:latin typeface="Arial" panose="020B0604020202020204" pitchFamily="34" charset="0"/>
                <a:cs typeface="Arial" panose="020B0604020202020204" pitchFamily="34" charset="0"/>
              </a:rPr>
              <a:t>Partido de la Revolución Democrática</a:t>
            </a:r>
          </a:p>
          <a:p>
            <a:pPr algn="ctr"/>
            <a:r>
              <a:rPr lang="es-MX" sz="1200" dirty="0">
                <a:latin typeface="Arial" panose="020B0604020202020204" pitchFamily="34" charset="0"/>
                <a:cs typeface="Arial" panose="020B0604020202020204" pitchFamily="34" charset="0"/>
              </a:rPr>
              <a:t>Acuerdo por el que se aprobó (INE/CG78/2024)</a:t>
            </a:r>
          </a:p>
        </p:txBody>
      </p:sp>
      <p:pic>
        <p:nvPicPr>
          <p:cNvPr id="3084" name="Picture 12" descr="Partido del Trabajo">
            <a:extLst>
              <a:ext uri="{FF2B5EF4-FFF2-40B4-BE49-F238E27FC236}">
                <a16:creationId xmlns:a16="http://schemas.microsoft.com/office/drawing/2014/main" id="{B8C1C966-9EF2-4658-B1C1-F791E478E1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1750" y="2590800"/>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F31D8617-1D81-4C46-BD83-922D39DAC44D}"/>
              </a:ext>
            </a:extLst>
          </p:cNvPr>
          <p:cNvSpPr txBox="1"/>
          <p:nvPr/>
        </p:nvSpPr>
        <p:spPr>
          <a:xfrm>
            <a:off x="9198324" y="3810993"/>
            <a:ext cx="2307885" cy="646331"/>
          </a:xfrm>
          <a:prstGeom prst="rect">
            <a:avLst/>
          </a:prstGeom>
          <a:noFill/>
        </p:spPr>
        <p:txBody>
          <a:bodyPr wrap="square" rtlCol="0">
            <a:spAutoFit/>
          </a:bodyPr>
          <a:lstStyle/>
          <a:p>
            <a:pPr algn="ctr"/>
            <a:r>
              <a:rPr lang="es-MX" sz="1200" b="1" dirty="0">
                <a:latin typeface="Arial" panose="020B0604020202020204" pitchFamily="34" charset="0"/>
                <a:cs typeface="Arial" panose="020B0604020202020204" pitchFamily="34" charset="0"/>
              </a:rPr>
              <a:t>Partido del Trabajo</a:t>
            </a:r>
          </a:p>
          <a:p>
            <a:pPr algn="ctr"/>
            <a:r>
              <a:rPr lang="es-MX" sz="1200" dirty="0">
                <a:latin typeface="Arial" panose="020B0604020202020204" pitchFamily="34" charset="0"/>
                <a:cs typeface="Arial" panose="020B0604020202020204" pitchFamily="34" charset="0"/>
              </a:rPr>
              <a:t>Acuerdo por el que se aprobó (INE/CG79/2024)</a:t>
            </a:r>
          </a:p>
        </p:txBody>
      </p:sp>
      <p:pic>
        <p:nvPicPr>
          <p:cNvPr id="3086" name="Picture 14" descr="Partido Verde Ecologista de México">
            <a:extLst>
              <a:ext uri="{FF2B5EF4-FFF2-40B4-BE49-F238E27FC236}">
                <a16:creationId xmlns:a16="http://schemas.microsoft.com/office/drawing/2014/main" id="{1AEB0173-C9F3-4105-B98F-3CAC9A46B4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2117" y="4782560"/>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FECE633F-2CE2-4801-BE16-1B7146978F4F}"/>
              </a:ext>
            </a:extLst>
          </p:cNvPr>
          <p:cNvSpPr txBox="1"/>
          <p:nvPr/>
        </p:nvSpPr>
        <p:spPr>
          <a:xfrm>
            <a:off x="2592925" y="5986942"/>
            <a:ext cx="2696635" cy="830997"/>
          </a:xfrm>
          <a:prstGeom prst="rect">
            <a:avLst/>
          </a:prstGeom>
          <a:noFill/>
        </p:spPr>
        <p:txBody>
          <a:bodyPr wrap="square" rtlCol="0">
            <a:spAutoFit/>
          </a:bodyPr>
          <a:lstStyle/>
          <a:p>
            <a:pPr algn="ctr"/>
            <a:r>
              <a:rPr lang="es-MX" sz="1200" b="1" dirty="0">
                <a:latin typeface="Arial" panose="020B0604020202020204" pitchFamily="34" charset="0"/>
                <a:cs typeface="Arial" panose="020B0604020202020204" pitchFamily="34" charset="0"/>
              </a:rPr>
              <a:t>Partido Verde Ecologista de México</a:t>
            </a:r>
          </a:p>
          <a:p>
            <a:pPr algn="ctr"/>
            <a:r>
              <a:rPr lang="es-MX" sz="1200" dirty="0">
                <a:latin typeface="Arial" panose="020B0604020202020204" pitchFamily="34" charset="0"/>
                <a:cs typeface="Arial" panose="020B0604020202020204" pitchFamily="34" charset="0"/>
              </a:rPr>
              <a:t>Acuerdo por el que se aprobó (INE/CG80/2024)</a:t>
            </a:r>
          </a:p>
        </p:txBody>
      </p:sp>
      <p:pic>
        <p:nvPicPr>
          <p:cNvPr id="3088" name="Picture 16" descr="Partido Movimiento Ciudadano">
            <a:extLst>
              <a:ext uri="{FF2B5EF4-FFF2-40B4-BE49-F238E27FC236}">
                <a16:creationId xmlns:a16="http://schemas.microsoft.com/office/drawing/2014/main" id="{FE0A741A-CCA2-4D36-A310-5495609167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4371" y="4782560"/>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8AA19ED1-C5C1-4931-9C6D-F0D807605710}"/>
              </a:ext>
            </a:extLst>
          </p:cNvPr>
          <p:cNvSpPr txBox="1"/>
          <p:nvPr/>
        </p:nvSpPr>
        <p:spPr>
          <a:xfrm>
            <a:off x="5303650" y="6029272"/>
            <a:ext cx="2307885" cy="646331"/>
          </a:xfrm>
          <a:prstGeom prst="rect">
            <a:avLst/>
          </a:prstGeom>
          <a:noFill/>
        </p:spPr>
        <p:txBody>
          <a:bodyPr wrap="square" rtlCol="0">
            <a:spAutoFit/>
          </a:bodyPr>
          <a:lstStyle/>
          <a:p>
            <a:pPr algn="ctr"/>
            <a:r>
              <a:rPr lang="es-MX" sz="1200" b="1" dirty="0">
                <a:latin typeface="Arial" panose="020B0604020202020204" pitchFamily="34" charset="0"/>
                <a:cs typeface="Arial" panose="020B0604020202020204" pitchFamily="34" charset="0"/>
              </a:rPr>
              <a:t>Movimiento Ciudadano</a:t>
            </a:r>
          </a:p>
          <a:p>
            <a:pPr algn="ctr"/>
            <a:r>
              <a:rPr lang="es-MX" sz="1200" dirty="0">
                <a:latin typeface="Arial" panose="020B0604020202020204" pitchFamily="34" charset="0"/>
                <a:cs typeface="Arial" panose="020B0604020202020204" pitchFamily="34" charset="0"/>
              </a:rPr>
              <a:t>Acuerdo por el que se aprobó (INE/CG81/2024)</a:t>
            </a:r>
          </a:p>
        </p:txBody>
      </p:sp>
      <p:sp>
        <p:nvSpPr>
          <p:cNvPr id="22" name="CuadroTexto 21">
            <a:extLst>
              <a:ext uri="{FF2B5EF4-FFF2-40B4-BE49-F238E27FC236}">
                <a16:creationId xmlns:a16="http://schemas.microsoft.com/office/drawing/2014/main" id="{275009F4-B94F-4385-9ADF-635DD2B3AE67}"/>
              </a:ext>
            </a:extLst>
          </p:cNvPr>
          <p:cNvSpPr txBox="1"/>
          <p:nvPr/>
        </p:nvSpPr>
        <p:spPr>
          <a:xfrm>
            <a:off x="8055324" y="6029269"/>
            <a:ext cx="2307885" cy="646331"/>
          </a:xfrm>
          <a:prstGeom prst="rect">
            <a:avLst/>
          </a:prstGeom>
          <a:noFill/>
        </p:spPr>
        <p:txBody>
          <a:bodyPr wrap="square" rtlCol="0">
            <a:spAutoFit/>
          </a:bodyPr>
          <a:lstStyle/>
          <a:p>
            <a:pPr algn="ctr"/>
            <a:r>
              <a:rPr lang="es-MX" sz="1200" b="1" dirty="0">
                <a:latin typeface="Arial" panose="020B0604020202020204" pitchFamily="34" charset="0"/>
                <a:cs typeface="Arial" panose="020B0604020202020204" pitchFamily="34" charset="0"/>
              </a:rPr>
              <a:t>Morena</a:t>
            </a:r>
          </a:p>
          <a:p>
            <a:pPr algn="ctr"/>
            <a:r>
              <a:rPr lang="es-MX" sz="1200" dirty="0">
                <a:latin typeface="Arial" panose="020B0604020202020204" pitchFamily="34" charset="0"/>
                <a:cs typeface="Arial" panose="020B0604020202020204" pitchFamily="34" charset="0"/>
              </a:rPr>
              <a:t>Acuerdo por el que se aprobó (INE/CG82/2024)</a:t>
            </a:r>
          </a:p>
        </p:txBody>
      </p:sp>
      <p:pic>
        <p:nvPicPr>
          <p:cNvPr id="3090" name="Picture 18" descr="MORENA">
            <a:extLst>
              <a:ext uri="{FF2B5EF4-FFF2-40B4-BE49-F238E27FC236}">
                <a16:creationId xmlns:a16="http://schemas.microsoft.com/office/drawing/2014/main" id="{43D8EB4A-5DFA-4309-B8C3-0BDB342FFB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9199" y="4791019"/>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179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69FF7A2A-EE9D-4CE6-8C6B-1AC4B3AC1AF3}"/>
              </a:ext>
            </a:extLst>
          </p:cNvPr>
          <p:cNvSpPr txBox="1">
            <a:spLocks/>
          </p:cNvSpPr>
          <p:nvPr/>
        </p:nvSpPr>
        <p:spPr>
          <a:xfrm>
            <a:off x="4775195" y="873490"/>
            <a:ext cx="4680480" cy="671512"/>
          </a:xfrm>
          <a:prstGeom prst="rect">
            <a:avLst/>
          </a:prstGeom>
          <a:solidFill>
            <a:schemeClr val="bg1"/>
          </a:solidFill>
          <a:ln w="28575">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s-MX"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CE/2024/007</a:t>
            </a:r>
          </a:p>
        </p:txBody>
      </p:sp>
      <p:sp>
        <p:nvSpPr>
          <p:cNvPr id="8" name="Marcador de contenido 2">
            <a:extLst>
              <a:ext uri="{FF2B5EF4-FFF2-40B4-BE49-F238E27FC236}">
                <a16:creationId xmlns:a16="http://schemas.microsoft.com/office/drawing/2014/main" id="{5206A030-AAFA-4EFA-9812-F6F9BE4AEAB3}"/>
              </a:ext>
            </a:extLst>
          </p:cNvPr>
          <p:cNvSpPr txBox="1">
            <a:spLocks/>
          </p:cNvSpPr>
          <p:nvPr/>
        </p:nvSpPr>
        <p:spPr>
          <a:xfrm>
            <a:off x="2589212" y="2099733"/>
            <a:ext cx="8915400" cy="3420535"/>
          </a:xfrm>
          <a:prstGeom prst="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lgn="ctr">
              <a:buFont typeface="Wingdings 3" charset="2"/>
              <a:buNone/>
            </a:pPr>
            <a:r>
              <a:rPr lang="es-MX" b="1" dirty="0"/>
              <a:t>31 ENERO 2024</a:t>
            </a:r>
          </a:p>
          <a:p>
            <a:pPr marL="0" indent="0" algn="ctr">
              <a:buFont typeface="Wingdings 3" charset="2"/>
              <a:buNone/>
            </a:pPr>
            <a:r>
              <a:rPr lang="es-MX" b="1" dirty="0"/>
              <a:t>Extraordinaria</a:t>
            </a:r>
          </a:p>
          <a:p>
            <a:pPr marL="0" indent="0" algn="ctr">
              <a:buFont typeface="Wingdings 3" charset="2"/>
              <a:buNone/>
            </a:pPr>
            <a:endParaRPr lang="es-MX" b="1" dirty="0"/>
          </a:p>
          <a:p>
            <a:pPr algn="just"/>
            <a:r>
              <a:rPr lang="es-MX" dirty="0"/>
              <a:t>ACUERDO QUE, A PROPUESTA DE LA COMISIÓN TEMPORAL DEL PROGRAMA DE RESULTADOS ELECTORALES PRELIMINARES DEL ESTADO DE TABASCO, EMITE EL CE DEL IEPCT, MEDIANTE EL CUAL DETERMINA LAS </a:t>
            </a:r>
            <a:r>
              <a:rPr lang="es-MX" b="1" dirty="0"/>
              <a:t>SEDES</a:t>
            </a:r>
            <a:r>
              <a:rPr lang="es-MX" dirty="0"/>
              <a:t> EN LAS QUE SE </a:t>
            </a:r>
            <a:r>
              <a:rPr lang="es-MX" b="1" dirty="0"/>
              <a:t>INSTALARÁN LOS CENTROS DE ACOPIO Y TRANSMISIÓN DE DATOS Y LOS CENTROS DE CAPTURA Y VERIFICACIÓN</a:t>
            </a:r>
            <a:r>
              <a:rPr lang="es-MX" dirty="0"/>
              <a:t> DEL </a:t>
            </a:r>
            <a:r>
              <a:rPr lang="es-MX" b="1" dirty="0"/>
              <a:t>PREPET</a:t>
            </a:r>
            <a:r>
              <a:rPr lang="es-MX" dirty="0"/>
              <a:t> CON MOTIVO DEL PROCESO ELECTORAL LOCAL ORDINARIO 2023 - 2024</a:t>
            </a:r>
            <a:endParaRPr lang="es-MX" sz="2000" dirty="0">
              <a:latin typeface="Arial" panose="020B0604020202020204" pitchFamily="34" charset="0"/>
              <a:cs typeface="Arial" panose="020B0604020202020204" pitchFamily="34" charset="0"/>
            </a:endParaRPr>
          </a:p>
        </p:txBody>
      </p:sp>
      <p:sp>
        <p:nvSpPr>
          <p:cNvPr id="9" name="Marcador de número de diapositiva 8">
            <a:extLst>
              <a:ext uri="{FF2B5EF4-FFF2-40B4-BE49-F238E27FC236}">
                <a16:creationId xmlns:a16="http://schemas.microsoft.com/office/drawing/2014/main" id="{A50B69E2-6268-4B69-B611-810157E83EA6}"/>
              </a:ext>
            </a:extLst>
          </p:cNvPr>
          <p:cNvSpPr>
            <a:spLocks noGrp="1"/>
          </p:cNvSpPr>
          <p:nvPr>
            <p:ph type="sldNum" sz="quarter" idx="12"/>
          </p:nvPr>
        </p:nvSpPr>
        <p:spPr/>
        <p:txBody>
          <a:bodyPr/>
          <a:lstStyle/>
          <a:p>
            <a:fld id="{7F435081-CFB1-4999-ABED-67D2EC110076}" type="slidenum">
              <a:rPr lang="es-MX" smtClean="0"/>
              <a:t>19</a:t>
            </a:fld>
            <a:endParaRPr lang="es-MX"/>
          </a:p>
        </p:txBody>
      </p:sp>
    </p:spTree>
    <p:extLst>
      <p:ext uri="{BB962C8B-B14F-4D97-AF65-F5344CB8AC3E}">
        <p14:creationId xmlns:p14="http://schemas.microsoft.com/office/powerpoint/2010/main" val="3404635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E3F7D04-43D3-404E-9534-4B0AEB771CDA}"/>
              </a:ext>
            </a:extLst>
          </p:cNvPr>
          <p:cNvSpPr>
            <a:spLocks noGrp="1"/>
          </p:cNvSpPr>
          <p:nvPr>
            <p:ph type="title"/>
          </p:nvPr>
        </p:nvSpPr>
        <p:spPr>
          <a:xfrm>
            <a:off x="3165512" y="979980"/>
            <a:ext cx="7706710" cy="505098"/>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s-MX"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ETAPAS DEL PROCESO ELECTORAL</a:t>
            </a:r>
          </a:p>
        </p:txBody>
      </p:sp>
      <p:graphicFrame>
        <p:nvGraphicFramePr>
          <p:cNvPr id="5" name="Tabla 4">
            <a:extLst>
              <a:ext uri="{FF2B5EF4-FFF2-40B4-BE49-F238E27FC236}">
                <a16:creationId xmlns:a16="http://schemas.microsoft.com/office/drawing/2014/main" id="{AE3E65CB-E201-4564-8F3C-A38EA46C606D}"/>
              </a:ext>
            </a:extLst>
          </p:cNvPr>
          <p:cNvGraphicFramePr>
            <a:graphicFrameLocks noGrp="1"/>
          </p:cNvGraphicFramePr>
          <p:nvPr>
            <p:extLst>
              <p:ext uri="{D42A27DB-BD31-4B8C-83A1-F6EECF244321}">
                <p14:modId xmlns:p14="http://schemas.microsoft.com/office/powerpoint/2010/main" val="558250348"/>
              </p:ext>
            </p:extLst>
          </p:nvPr>
        </p:nvGraphicFramePr>
        <p:xfrm>
          <a:off x="1778000" y="2162313"/>
          <a:ext cx="9741337" cy="4624921"/>
        </p:xfrm>
        <a:graphic>
          <a:graphicData uri="http://schemas.openxmlformats.org/drawingml/2006/table">
            <a:tbl>
              <a:tblPr firstRow="1" bandRow="1">
                <a:tableStyleId>{8799B23B-EC83-4686-B30A-512413B5E67A}</a:tableStyleId>
              </a:tblPr>
              <a:tblGrid>
                <a:gridCol w="3047953">
                  <a:extLst>
                    <a:ext uri="{9D8B030D-6E8A-4147-A177-3AD203B41FA5}">
                      <a16:colId xmlns:a16="http://schemas.microsoft.com/office/drawing/2014/main" val="3507809349"/>
                    </a:ext>
                  </a:extLst>
                </a:gridCol>
                <a:gridCol w="3132621">
                  <a:extLst>
                    <a:ext uri="{9D8B030D-6E8A-4147-A177-3AD203B41FA5}">
                      <a16:colId xmlns:a16="http://schemas.microsoft.com/office/drawing/2014/main" val="2822153627"/>
                    </a:ext>
                  </a:extLst>
                </a:gridCol>
                <a:gridCol w="3560763">
                  <a:extLst>
                    <a:ext uri="{9D8B030D-6E8A-4147-A177-3AD203B41FA5}">
                      <a16:colId xmlns:a16="http://schemas.microsoft.com/office/drawing/2014/main" val="2368501128"/>
                    </a:ext>
                  </a:extLst>
                </a:gridCol>
              </a:tblGrid>
              <a:tr h="1767012">
                <a:tc>
                  <a:txBody>
                    <a:bodyPr/>
                    <a:lstStyle/>
                    <a:p>
                      <a:pPr algn="just">
                        <a:lnSpc>
                          <a:spcPct val="107000"/>
                        </a:lnSpc>
                        <a:spcAft>
                          <a:spcPts val="800"/>
                        </a:spcAft>
                      </a:pPr>
                      <a:r>
                        <a:rPr lang="es-MX" sz="1400" dirty="0">
                          <a:effectLst/>
                          <a:latin typeface="Arial" panose="020B0604020202020204" pitchFamily="34" charset="0"/>
                          <a:cs typeface="Arial" panose="020B0604020202020204" pitchFamily="34" charset="0"/>
                        </a:rPr>
                        <a:t>1. PREPARACIÓN DE LA ELECCIÓN </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60249" marR="60249" marT="30125" marB="30125"/>
                </a:tc>
                <a:tc>
                  <a:txBody>
                    <a:bodyPr/>
                    <a:lstStyle/>
                    <a:p>
                      <a:pPr algn="ctr">
                        <a:lnSpc>
                          <a:spcPct val="107000"/>
                        </a:lnSpc>
                        <a:spcAft>
                          <a:spcPts val="800"/>
                        </a:spcAft>
                      </a:pPr>
                      <a:r>
                        <a:rPr lang="es-MX" sz="1400" dirty="0">
                          <a:effectLst/>
                          <a:latin typeface="Arial" panose="020B0604020202020204" pitchFamily="34" charset="0"/>
                          <a:cs typeface="Arial" panose="020B0604020202020204" pitchFamily="34" charset="0"/>
                        </a:rPr>
                        <a:t>INICIA:</a:t>
                      </a:r>
                    </a:p>
                    <a:p>
                      <a:pPr algn="ctr">
                        <a:lnSpc>
                          <a:spcPct val="107000"/>
                        </a:lnSpc>
                        <a:spcAft>
                          <a:spcPts val="800"/>
                        </a:spcAft>
                      </a:pPr>
                      <a:r>
                        <a:rPr lang="es-MX" sz="1400" dirty="0">
                          <a:effectLst/>
                          <a:latin typeface="Arial" panose="020B0604020202020204" pitchFamily="34" charset="0"/>
                          <a:cs typeface="Arial" panose="020B0604020202020204" pitchFamily="34" charset="0"/>
                        </a:rPr>
                        <a:t> </a:t>
                      </a:r>
                    </a:p>
                    <a:p>
                      <a:pPr algn="ctr">
                        <a:lnSpc>
                          <a:spcPct val="107000"/>
                        </a:lnSpc>
                        <a:spcAft>
                          <a:spcPts val="800"/>
                        </a:spcAft>
                      </a:pPr>
                      <a:r>
                        <a:rPr lang="es-MX" sz="1400" dirty="0">
                          <a:effectLst/>
                          <a:latin typeface="Arial" panose="020B0604020202020204" pitchFamily="34" charset="0"/>
                          <a:cs typeface="Arial" panose="020B0604020202020204" pitchFamily="34" charset="0"/>
                        </a:rPr>
                        <a:t> </a:t>
                      </a:r>
                    </a:p>
                    <a:p>
                      <a:pPr algn="ctr">
                        <a:lnSpc>
                          <a:spcPct val="107000"/>
                        </a:lnSpc>
                        <a:spcAft>
                          <a:spcPts val="800"/>
                        </a:spcAft>
                      </a:pPr>
                      <a:r>
                        <a:rPr lang="es-MX" sz="1400" dirty="0">
                          <a:effectLst/>
                          <a:latin typeface="Arial" panose="020B0604020202020204" pitchFamily="34" charset="0"/>
                          <a:cs typeface="Arial" panose="020B0604020202020204" pitchFamily="34" charset="0"/>
                        </a:rPr>
                        <a:t> </a:t>
                      </a:r>
                    </a:p>
                    <a:p>
                      <a:pPr algn="ctr">
                        <a:lnSpc>
                          <a:spcPct val="107000"/>
                        </a:lnSpc>
                        <a:spcAft>
                          <a:spcPts val="800"/>
                        </a:spcAft>
                      </a:pPr>
                      <a:r>
                        <a:rPr lang="es-MX" sz="1400" dirty="0">
                          <a:effectLst/>
                          <a:latin typeface="Arial" panose="020B0604020202020204" pitchFamily="34" charset="0"/>
                          <a:cs typeface="Arial" panose="020B0604020202020204" pitchFamily="34" charset="0"/>
                        </a:rPr>
                        <a:t>CONCLUYE:</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60249" marR="60249" marT="30125" marB="30125"/>
                </a:tc>
                <a:tc>
                  <a:txBody>
                    <a:bodyPr/>
                    <a:lstStyle/>
                    <a:p>
                      <a:pPr algn="just">
                        <a:lnSpc>
                          <a:spcPct val="107000"/>
                        </a:lnSpc>
                        <a:spcAft>
                          <a:spcPts val="800"/>
                        </a:spcAft>
                      </a:pPr>
                      <a:r>
                        <a:rPr lang="es-MX" sz="1400" b="0" dirty="0">
                          <a:effectLst/>
                          <a:latin typeface="Arial" panose="020B0604020202020204" pitchFamily="34" charset="0"/>
                          <a:cs typeface="Arial" panose="020B0604020202020204" pitchFamily="34" charset="0"/>
                        </a:rPr>
                        <a:t>Con la primera sesión que el consejo estatal del IEPCT que se celebró el día 6 de octubre </a:t>
                      </a:r>
                      <a:r>
                        <a:rPr lang="es-MX" sz="1400" b="0">
                          <a:effectLst/>
                          <a:latin typeface="Arial" panose="020B0604020202020204" pitchFamily="34" charset="0"/>
                          <a:cs typeface="Arial" panose="020B0604020202020204" pitchFamily="34" charset="0"/>
                        </a:rPr>
                        <a:t>de 2023, </a:t>
                      </a:r>
                      <a:r>
                        <a:rPr lang="es-MX" sz="1400" b="0" dirty="0">
                          <a:effectLst/>
                          <a:latin typeface="Arial" panose="020B0604020202020204" pitchFamily="34" charset="0"/>
                          <a:cs typeface="Arial" panose="020B0604020202020204" pitchFamily="34" charset="0"/>
                        </a:rPr>
                        <a:t>dentro de la primera semana del mes de octubre del año previo al de la elección. </a:t>
                      </a:r>
                    </a:p>
                    <a:p>
                      <a:pPr algn="just">
                        <a:lnSpc>
                          <a:spcPct val="107000"/>
                        </a:lnSpc>
                        <a:spcAft>
                          <a:spcPts val="800"/>
                        </a:spcAft>
                      </a:pPr>
                      <a:endParaRPr lang="es-MX" sz="1400" b="0" dirty="0">
                        <a:effectLst/>
                        <a:latin typeface="Arial" panose="020B0604020202020204" pitchFamily="34" charset="0"/>
                        <a:cs typeface="Arial" panose="020B0604020202020204" pitchFamily="34" charset="0"/>
                      </a:endParaRPr>
                    </a:p>
                    <a:p>
                      <a:pPr algn="just">
                        <a:lnSpc>
                          <a:spcPct val="107000"/>
                        </a:lnSpc>
                        <a:spcAft>
                          <a:spcPts val="800"/>
                        </a:spcAft>
                      </a:pPr>
                      <a:r>
                        <a:rPr lang="es-MX" sz="1400" b="0" dirty="0">
                          <a:effectLst/>
                          <a:latin typeface="Arial" panose="020B0604020202020204" pitchFamily="34" charset="0"/>
                          <a:cs typeface="Arial" panose="020B0604020202020204" pitchFamily="34" charset="0"/>
                        </a:rPr>
                        <a:t>Al iniciarse la jornada electoral.</a:t>
                      </a:r>
                      <a:endParaRPr lang="es-MX" sz="1400" b="0" dirty="0">
                        <a:effectLst/>
                        <a:latin typeface="Arial" panose="020B0604020202020204" pitchFamily="34" charset="0"/>
                        <a:ea typeface="Calibri" panose="020F0502020204030204" pitchFamily="34" charset="0"/>
                        <a:cs typeface="Arial" panose="020B0604020202020204" pitchFamily="34" charset="0"/>
                      </a:endParaRPr>
                    </a:p>
                  </a:txBody>
                  <a:tcPr marL="60249" marR="60249" marT="30125" marB="30125"/>
                </a:tc>
                <a:extLst>
                  <a:ext uri="{0D108BD9-81ED-4DB2-BD59-A6C34878D82A}">
                    <a16:rowId xmlns:a16="http://schemas.microsoft.com/office/drawing/2014/main" val="3740632493"/>
                  </a:ext>
                </a:extLst>
              </a:tr>
              <a:tr h="1036813">
                <a:tc>
                  <a:txBody>
                    <a:bodyPr/>
                    <a:lstStyle/>
                    <a:p>
                      <a:pPr algn="just">
                        <a:lnSpc>
                          <a:spcPct val="107000"/>
                        </a:lnSpc>
                        <a:spcAft>
                          <a:spcPts val="800"/>
                        </a:spcAft>
                      </a:pPr>
                      <a:r>
                        <a:rPr lang="es-MX" sz="1400" b="1" dirty="0">
                          <a:effectLst/>
                          <a:latin typeface="Arial" panose="020B0604020202020204" pitchFamily="34" charset="0"/>
                          <a:cs typeface="Arial" panose="020B0604020202020204" pitchFamily="34" charset="0"/>
                        </a:rPr>
                        <a:t>2. JORNADA ELECTORAL</a:t>
                      </a:r>
                      <a:endParaRPr lang="es-MX" sz="1400" b="1" dirty="0">
                        <a:effectLst/>
                        <a:latin typeface="Arial" panose="020B0604020202020204" pitchFamily="34" charset="0"/>
                        <a:ea typeface="Calibri" panose="020F0502020204030204" pitchFamily="34" charset="0"/>
                        <a:cs typeface="Arial" panose="020B0604020202020204" pitchFamily="34" charset="0"/>
                      </a:endParaRPr>
                    </a:p>
                  </a:txBody>
                  <a:tcPr marL="60249" marR="60249" marT="30125" marB="30125"/>
                </a:tc>
                <a:tc>
                  <a:txBody>
                    <a:bodyPr/>
                    <a:lstStyle/>
                    <a:p>
                      <a:pPr algn="ctr">
                        <a:lnSpc>
                          <a:spcPct val="107000"/>
                        </a:lnSpc>
                        <a:spcAft>
                          <a:spcPts val="800"/>
                        </a:spcAft>
                      </a:pPr>
                      <a:r>
                        <a:rPr lang="es-MX" sz="1400" b="1" dirty="0">
                          <a:effectLst/>
                          <a:latin typeface="Arial" panose="020B0604020202020204" pitchFamily="34" charset="0"/>
                          <a:cs typeface="Arial" panose="020B0604020202020204" pitchFamily="34" charset="0"/>
                        </a:rPr>
                        <a:t>INICIA</a:t>
                      </a:r>
                    </a:p>
                    <a:p>
                      <a:pPr algn="ctr">
                        <a:lnSpc>
                          <a:spcPct val="107000"/>
                        </a:lnSpc>
                        <a:spcAft>
                          <a:spcPts val="800"/>
                        </a:spcAft>
                      </a:pPr>
                      <a:r>
                        <a:rPr lang="es-MX" sz="1400" b="1" dirty="0">
                          <a:effectLst/>
                          <a:latin typeface="Arial" panose="020B0604020202020204" pitchFamily="34" charset="0"/>
                          <a:cs typeface="Arial" panose="020B0604020202020204" pitchFamily="34" charset="0"/>
                        </a:rPr>
                        <a:t> </a:t>
                      </a:r>
                    </a:p>
                    <a:p>
                      <a:pPr algn="ctr">
                        <a:lnSpc>
                          <a:spcPct val="107000"/>
                        </a:lnSpc>
                        <a:spcAft>
                          <a:spcPts val="800"/>
                        </a:spcAft>
                      </a:pPr>
                      <a:r>
                        <a:rPr lang="es-MX" sz="1400" b="1" dirty="0">
                          <a:effectLst/>
                          <a:latin typeface="Arial" panose="020B0604020202020204" pitchFamily="34" charset="0"/>
                          <a:cs typeface="Arial" panose="020B0604020202020204" pitchFamily="34" charset="0"/>
                        </a:rPr>
                        <a:t>CONCLUYE</a:t>
                      </a:r>
                      <a:endParaRPr lang="es-MX" sz="1400" b="1" dirty="0">
                        <a:effectLst/>
                        <a:latin typeface="Arial" panose="020B0604020202020204" pitchFamily="34" charset="0"/>
                        <a:ea typeface="Calibri" panose="020F0502020204030204" pitchFamily="34" charset="0"/>
                        <a:cs typeface="Arial" panose="020B0604020202020204" pitchFamily="34" charset="0"/>
                      </a:endParaRPr>
                    </a:p>
                  </a:txBody>
                  <a:tcPr marL="60249" marR="60249" marT="30125" marB="30125"/>
                </a:tc>
                <a:tc>
                  <a:txBody>
                    <a:bodyPr/>
                    <a:lstStyle/>
                    <a:p>
                      <a:pPr algn="just">
                        <a:lnSpc>
                          <a:spcPct val="107000"/>
                        </a:lnSpc>
                        <a:spcAft>
                          <a:spcPts val="800"/>
                        </a:spcAft>
                      </a:pPr>
                      <a:r>
                        <a:rPr lang="es-MX" sz="1400" b="0" dirty="0">
                          <a:effectLst/>
                          <a:latin typeface="Arial" panose="020B0604020202020204" pitchFamily="34" charset="0"/>
                          <a:cs typeface="Arial" panose="020B0604020202020204" pitchFamily="34" charset="0"/>
                        </a:rPr>
                        <a:t>A las 8:00 horas del primer domingo de junio.</a:t>
                      </a:r>
                    </a:p>
                    <a:p>
                      <a:pPr algn="just">
                        <a:lnSpc>
                          <a:spcPct val="107000"/>
                        </a:lnSpc>
                        <a:spcAft>
                          <a:spcPts val="800"/>
                        </a:spcAft>
                      </a:pPr>
                      <a:r>
                        <a:rPr lang="es-MX" sz="1400" b="0" dirty="0">
                          <a:effectLst/>
                          <a:latin typeface="Arial" panose="020B0604020202020204" pitchFamily="34" charset="0"/>
                          <a:cs typeface="Arial" panose="020B0604020202020204" pitchFamily="34" charset="0"/>
                        </a:rPr>
                        <a:t>Con la clausura de la casilla:</a:t>
                      </a:r>
                      <a:r>
                        <a:rPr lang="es-MX" sz="1400" b="0" baseline="0" dirty="0">
                          <a:effectLst/>
                          <a:latin typeface="Arial" panose="020B0604020202020204" pitchFamily="34" charset="0"/>
                          <a:cs typeface="Arial" panose="020B0604020202020204" pitchFamily="34" charset="0"/>
                        </a:rPr>
                        <a:t> 18:00 horas</a:t>
                      </a:r>
                      <a:endParaRPr lang="es-MX" sz="1400" b="0" dirty="0">
                        <a:effectLst/>
                        <a:latin typeface="Arial" panose="020B0604020202020204" pitchFamily="34" charset="0"/>
                        <a:ea typeface="Calibri" panose="020F0502020204030204" pitchFamily="34" charset="0"/>
                        <a:cs typeface="Arial" panose="020B0604020202020204" pitchFamily="34" charset="0"/>
                      </a:endParaRPr>
                    </a:p>
                  </a:txBody>
                  <a:tcPr marL="60249" marR="60249" marT="30125" marB="30125"/>
                </a:tc>
                <a:extLst>
                  <a:ext uri="{0D108BD9-81ED-4DB2-BD59-A6C34878D82A}">
                    <a16:rowId xmlns:a16="http://schemas.microsoft.com/office/drawing/2014/main" val="1896393001"/>
                  </a:ext>
                </a:extLst>
              </a:tr>
              <a:tr h="1036813">
                <a:tc>
                  <a:txBody>
                    <a:bodyPr/>
                    <a:lstStyle/>
                    <a:p>
                      <a:pPr algn="just">
                        <a:lnSpc>
                          <a:spcPct val="107000"/>
                        </a:lnSpc>
                        <a:spcAft>
                          <a:spcPts val="800"/>
                        </a:spcAft>
                      </a:pPr>
                      <a:r>
                        <a:rPr lang="es-ES" sz="1400" b="1" dirty="0">
                          <a:effectLst/>
                          <a:latin typeface="Arial" panose="020B0604020202020204" pitchFamily="34" charset="0"/>
                          <a:ea typeface="Calibri" panose="020F0502020204030204" pitchFamily="34" charset="0"/>
                          <a:cs typeface="Arial" panose="020B0604020202020204" pitchFamily="34" charset="0"/>
                        </a:rPr>
                        <a:t>3. ETAPA DE RESULTADOS Y DECLARACIÓN DE VALIDEZ DE LAS ELECCIONES</a:t>
                      </a:r>
                    </a:p>
                    <a:p>
                      <a:pPr algn="just">
                        <a:lnSpc>
                          <a:spcPct val="107000"/>
                        </a:lnSpc>
                        <a:spcAft>
                          <a:spcPts val="800"/>
                        </a:spcAft>
                      </a:pPr>
                      <a:endParaRPr lang="es-MX" sz="1400" b="1" dirty="0">
                        <a:effectLst/>
                        <a:latin typeface="Arial" panose="020B0604020202020204" pitchFamily="34" charset="0"/>
                        <a:ea typeface="Calibri" panose="020F0502020204030204" pitchFamily="34" charset="0"/>
                        <a:cs typeface="Arial" panose="020B0604020202020204" pitchFamily="34" charset="0"/>
                      </a:endParaRPr>
                    </a:p>
                  </a:txBody>
                  <a:tcPr marL="60249" marR="60249" marT="30125" marB="30125"/>
                </a:tc>
                <a:tc>
                  <a:txBody>
                    <a:bodyPr/>
                    <a:lstStyle/>
                    <a:p>
                      <a:pPr algn="ctr">
                        <a:lnSpc>
                          <a:spcPct val="107000"/>
                        </a:lnSpc>
                        <a:spcAft>
                          <a:spcPts val="800"/>
                        </a:spcAft>
                      </a:pPr>
                      <a:r>
                        <a:rPr lang="es-MX" sz="1400" b="1" dirty="0">
                          <a:effectLst/>
                          <a:latin typeface="Arial" panose="020B0604020202020204" pitchFamily="34" charset="0"/>
                          <a:ea typeface="Calibri" panose="020F0502020204030204" pitchFamily="34" charset="0"/>
                          <a:cs typeface="Arial" panose="020B0604020202020204" pitchFamily="34" charset="0"/>
                        </a:rPr>
                        <a:t>INICIA:</a:t>
                      </a:r>
                    </a:p>
                    <a:p>
                      <a:pPr algn="ctr">
                        <a:lnSpc>
                          <a:spcPct val="107000"/>
                        </a:lnSpc>
                        <a:spcAft>
                          <a:spcPts val="800"/>
                        </a:spcAft>
                      </a:pPr>
                      <a:r>
                        <a:rPr lang="es-MX" sz="1400" b="1"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s-MX" sz="1400" b="1"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s-MX" sz="1400" b="1" dirty="0">
                          <a:effectLst/>
                          <a:latin typeface="Arial" panose="020B0604020202020204" pitchFamily="34" charset="0"/>
                          <a:ea typeface="Calibri" panose="020F0502020204030204" pitchFamily="34" charset="0"/>
                          <a:cs typeface="Arial" panose="020B0604020202020204" pitchFamily="34" charset="0"/>
                        </a:rPr>
                        <a:t>CONCLUYE:</a:t>
                      </a:r>
                    </a:p>
                  </a:txBody>
                  <a:tcPr marL="60249" marR="60249" marT="30125" marB="30125"/>
                </a:tc>
                <a:tc>
                  <a:txBody>
                    <a:bodyPr/>
                    <a:lstStyle/>
                    <a:p>
                      <a:pPr algn="just">
                        <a:lnSpc>
                          <a:spcPct val="107000"/>
                        </a:lnSpc>
                        <a:spcAft>
                          <a:spcPts val="800"/>
                        </a:spcAft>
                      </a:pPr>
                      <a:r>
                        <a:rPr lang="es-ES" sz="1400" b="0" dirty="0">
                          <a:effectLst/>
                          <a:latin typeface="Arial" panose="020B0604020202020204" pitchFamily="34" charset="0"/>
                          <a:ea typeface="Calibri" panose="020F0502020204030204" pitchFamily="34" charset="0"/>
                          <a:cs typeface="Arial" panose="020B0604020202020204" pitchFamily="34" charset="0"/>
                        </a:rPr>
                        <a:t>Con la remisión de documentos y expedientes electorales a los Consejos Distritales.</a:t>
                      </a:r>
                    </a:p>
                    <a:p>
                      <a:pPr algn="just">
                        <a:lnSpc>
                          <a:spcPct val="107000"/>
                        </a:lnSpc>
                        <a:spcAft>
                          <a:spcPts val="800"/>
                        </a:spcAft>
                      </a:pPr>
                      <a:r>
                        <a:rPr lang="es-ES" sz="1400" b="0" dirty="0">
                          <a:effectLst/>
                          <a:latin typeface="Arial" panose="020B0604020202020204" pitchFamily="34" charset="0"/>
                          <a:ea typeface="Calibri" panose="020F0502020204030204" pitchFamily="34" charset="0"/>
                          <a:cs typeface="Arial" panose="020B0604020202020204" pitchFamily="34" charset="0"/>
                        </a:rPr>
                        <a:t>Con los cómputos y declaraciones que realicen los Consejos del instituto, o las resoluciones, que en su caso, emita la última instancia del Tribunal Electorales.</a:t>
                      </a:r>
                    </a:p>
                  </a:txBody>
                  <a:tcPr marL="60249" marR="60249" marT="30125" marB="30125"/>
                </a:tc>
                <a:extLst>
                  <a:ext uri="{0D108BD9-81ED-4DB2-BD59-A6C34878D82A}">
                    <a16:rowId xmlns:a16="http://schemas.microsoft.com/office/drawing/2014/main" val="1436415709"/>
                  </a:ext>
                </a:extLst>
              </a:tr>
            </a:tbl>
          </a:graphicData>
        </a:graphic>
      </p:graphicFrame>
      <p:sp>
        <p:nvSpPr>
          <p:cNvPr id="6" name="Marcador de número de diapositiva 5">
            <a:extLst>
              <a:ext uri="{FF2B5EF4-FFF2-40B4-BE49-F238E27FC236}">
                <a16:creationId xmlns:a16="http://schemas.microsoft.com/office/drawing/2014/main" id="{169D1193-06B9-43A9-A051-8CFCB73EF52C}"/>
              </a:ext>
            </a:extLst>
          </p:cNvPr>
          <p:cNvSpPr>
            <a:spLocks noGrp="1"/>
          </p:cNvSpPr>
          <p:nvPr>
            <p:ph type="sldNum" sz="quarter" idx="12"/>
          </p:nvPr>
        </p:nvSpPr>
        <p:spPr/>
        <p:txBody>
          <a:bodyPr/>
          <a:lstStyle/>
          <a:p>
            <a:fld id="{7F435081-CFB1-4999-ABED-67D2EC110076}" type="slidenum">
              <a:rPr lang="es-MX" smtClean="0"/>
              <a:t>2</a:t>
            </a:fld>
            <a:endParaRPr lang="es-MX"/>
          </a:p>
        </p:txBody>
      </p:sp>
    </p:spTree>
    <p:extLst>
      <p:ext uri="{BB962C8B-B14F-4D97-AF65-F5344CB8AC3E}">
        <p14:creationId xmlns:p14="http://schemas.microsoft.com/office/powerpoint/2010/main" val="3957205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C406CBAA-8B9F-4196-A86C-72201B9E827A}"/>
              </a:ext>
            </a:extLst>
          </p:cNvPr>
          <p:cNvSpPr txBox="1">
            <a:spLocks/>
          </p:cNvSpPr>
          <p:nvPr/>
        </p:nvSpPr>
        <p:spPr>
          <a:xfrm>
            <a:off x="4775195" y="873490"/>
            <a:ext cx="4680480" cy="671512"/>
          </a:xfrm>
          <a:prstGeom prst="rect">
            <a:avLst/>
          </a:prstGeom>
          <a:solidFill>
            <a:schemeClr val="bg1"/>
          </a:solidFill>
          <a:ln w="28575">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s-MX"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CE/2024/014</a:t>
            </a:r>
          </a:p>
        </p:txBody>
      </p:sp>
      <p:sp>
        <p:nvSpPr>
          <p:cNvPr id="7" name="Marcador de contenido 2">
            <a:extLst>
              <a:ext uri="{FF2B5EF4-FFF2-40B4-BE49-F238E27FC236}">
                <a16:creationId xmlns:a16="http://schemas.microsoft.com/office/drawing/2014/main" id="{15E7EA70-A3C1-4F70-A336-23D3F9BB0E46}"/>
              </a:ext>
            </a:extLst>
          </p:cNvPr>
          <p:cNvSpPr txBox="1">
            <a:spLocks/>
          </p:cNvSpPr>
          <p:nvPr/>
        </p:nvSpPr>
        <p:spPr>
          <a:xfrm>
            <a:off x="2589212" y="2099733"/>
            <a:ext cx="8915400" cy="3420535"/>
          </a:xfrm>
          <a:prstGeom prst="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lgn="ctr">
              <a:buFont typeface="Wingdings 3" charset="2"/>
              <a:buNone/>
            </a:pPr>
            <a:r>
              <a:rPr lang="es-MX" b="1" dirty="0"/>
              <a:t>03 FEBRERO 2024</a:t>
            </a:r>
          </a:p>
          <a:p>
            <a:pPr marL="0" indent="0" algn="ctr">
              <a:buFont typeface="Wingdings 3" charset="2"/>
              <a:buNone/>
            </a:pPr>
            <a:r>
              <a:rPr lang="es-MX" b="1" dirty="0"/>
              <a:t>Extraordinaria</a:t>
            </a:r>
          </a:p>
          <a:p>
            <a:pPr marL="0" indent="0" algn="ctr">
              <a:buFont typeface="Wingdings 3" charset="2"/>
              <a:buNone/>
            </a:pPr>
            <a:endParaRPr lang="es-MX" b="1" dirty="0"/>
          </a:p>
          <a:p>
            <a:pPr algn="just"/>
            <a:r>
              <a:rPr lang="es-MX" dirty="0"/>
              <a:t>ACUERDO QUE, A PROPUESTA DE LA COMISIÓN PERMANENTE DE ORGANIZACIÓN ELECTORAL Y EDUCACIÓN CÍVICA, EMITE EL CE DEL IEPCT, MEDIANTE EL CUAL APRUEBA EL </a:t>
            </a:r>
            <a:r>
              <a:rPr lang="es-MX" b="1" dirty="0"/>
              <a:t>MANUAL PARA EL REGISTRO DE CANDIDATURAS</a:t>
            </a:r>
            <a:r>
              <a:rPr lang="es-MX" dirty="0"/>
              <a:t> A LA GUBERNATURA, DIPUTACIONES, PRESIDENCIAS MUNICIPALES Y REGIDURÍAS EN EL PROCESO ELECTORAL LOCAL ORDINARIO 2023 - 2024</a:t>
            </a:r>
            <a:endParaRPr lang="es-MX" sz="2000" dirty="0">
              <a:latin typeface="Arial" panose="020B0604020202020204" pitchFamily="34" charset="0"/>
              <a:cs typeface="Arial" panose="020B0604020202020204" pitchFamily="34" charset="0"/>
            </a:endParaRPr>
          </a:p>
        </p:txBody>
      </p:sp>
      <p:sp>
        <p:nvSpPr>
          <p:cNvPr id="4" name="Marcador de número de diapositiva 3">
            <a:extLst>
              <a:ext uri="{FF2B5EF4-FFF2-40B4-BE49-F238E27FC236}">
                <a16:creationId xmlns:a16="http://schemas.microsoft.com/office/drawing/2014/main" id="{3128FF28-BCBE-4AE7-8B83-C22341A5300C}"/>
              </a:ext>
            </a:extLst>
          </p:cNvPr>
          <p:cNvSpPr>
            <a:spLocks noGrp="1"/>
          </p:cNvSpPr>
          <p:nvPr>
            <p:ph type="sldNum" sz="quarter" idx="12"/>
          </p:nvPr>
        </p:nvSpPr>
        <p:spPr/>
        <p:txBody>
          <a:bodyPr/>
          <a:lstStyle/>
          <a:p>
            <a:fld id="{7F435081-CFB1-4999-ABED-67D2EC110076}" type="slidenum">
              <a:rPr lang="es-MX" smtClean="0"/>
              <a:t>20</a:t>
            </a:fld>
            <a:endParaRPr lang="es-MX"/>
          </a:p>
        </p:txBody>
      </p:sp>
    </p:spTree>
    <p:extLst>
      <p:ext uri="{BB962C8B-B14F-4D97-AF65-F5344CB8AC3E}">
        <p14:creationId xmlns:p14="http://schemas.microsoft.com/office/powerpoint/2010/main" val="1197996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E99A018-E474-4F3C-BD50-8EB7C756E3C7}"/>
              </a:ext>
            </a:extLst>
          </p:cNvPr>
          <p:cNvSpPr txBox="1">
            <a:spLocks/>
          </p:cNvSpPr>
          <p:nvPr/>
        </p:nvSpPr>
        <p:spPr>
          <a:xfrm>
            <a:off x="4775195" y="873490"/>
            <a:ext cx="4680480" cy="671512"/>
          </a:xfrm>
          <a:prstGeom prst="rect">
            <a:avLst/>
          </a:prstGeom>
          <a:solidFill>
            <a:schemeClr val="bg1"/>
          </a:solidFill>
          <a:ln w="28575">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s-MX"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CE/2024/020</a:t>
            </a:r>
          </a:p>
        </p:txBody>
      </p:sp>
      <p:sp>
        <p:nvSpPr>
          <p:cNvPr id="7" name="Marcador de contenido 2">
            <a:extLst>
              <a:ext uri="{FF2B5EF4-FFF2-40B4-BE49-F238E27FC236}">
                <a16:creationId xmlns:a16="http://schemas.microsoft.com/office/drawing/2014/main" id="{FE3FC32E-ADB4-43DF-A7FD-5BB3DC9866A3}"/>
              </a:ext>
            </a:extLst>
          </p:cNvPr>
          <p:cNvSpPr txBox="1">
            <a:spLocks/>
          </p:cNvSpPr>
          <p:nvPr/>
        </p:nvSpPr>
        <p:spPr>
          <a:xfrm>
            <a:off x="2589212" y="2099733"/>
            <a:ext cx="8915400" cy="4191000"/>
          </a:xfrm>
          <a:prstGeom prst="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lgn="ctr">
              <a:buFont typeface="Wingdings 3" charset="2"/>
              <a:buNone/>
            </a:pPr>
            <a:r>
              <a:rPr lang="es-MX" b="1" dirty="0"/>
              <a:t>28 FEBRERO 2024</a:t>
            </a:r>
          </a:p>
          <a:p>
            <a:pPr marL="0" indent="0" algn="ctr">
              <a:buFont typeface="Wingdings 3" charset="2"/>
              <a:buNone/>
            </a:pPr>
            <a:r>
              <a:rPr lang="es-MX" b="1" dirty="0"/>
              <a:t>Ordinaria</a:t>
            </a:r>
          </a:p>
          <a:p>
            <a:pPr marL="0" indent="0" algn="ctr">
              <a:buFont typeface="Wingdings 3" charset="2"/>
              <a:buNone/>
            </a:pPr>
            <a:endParaRPr lang="es-MX" b="1" dirty="0"/>
          </a:p>
          <a:p>
            <a:pPr algn="just"/>
            <a:r>
              <a:rPr lang="es-MX" dirty="0"/>
              <a:t>ACUERDO QUE, A PROPUESTA DE LA COMISIÓN PERMANENTE DE ORGANIZACIÓN ELECTORAL Y EDUCACIÓN CÍVICA, EMITE EL CE DEL IEPCT, MEDIANTE EL CUAL </a:t>
            </a:r>
            <a:r>
              <a:rPr lang="es-MX" b="1" dirty="0"/>
              <a:t>APRUEBA LOS LINEAMIENTOS PARA EL DESARROLLO DE LAS SESIONES DE CÓMPUTO</a:t>
            </a:r>
            <a:r>
              <a:rPr lang="es-MX" dirty="0"/>
              <a:t> EN LOS CONSEJOS ELECTORALES DISTRITALES Y EL CUADERNILLO DE CONSULTA SOBRE VOTOS VÁLIDOS Y VOTOS NULOS PARA EL DESARROLLO DE LA SESIÓN ESPECIAL DE CÓMPUTOS DISTRITALES Y MUNICIPALES CON MOTIVO DEL PROCESO ELECTORAL LOCAL ORDINARIO 2023 – 2024</a:t>
            </a:r>
          </a:p>
          <a:p>
            <a:pPr marL="0" indent="0" algn="just">
              <a:buNone/>
            </a:pPr>
            <a:endParaRPr lang="es-MX" sz="2000" dirty="0">
              <a:latin typeface="Arial" panose="020B0604020202020204" pitchFamily="34" charset="0"/>
              <a:cs typeface="Arial" panose="020B0604020202020204" pitchFamily="34" charset="0"/>
            </a:endParaRPr>
          </a:p>
        </p:txBody>
      </p:sp>
      <p:sp>
        <p:nvSpPr>
          <p:cNvPr id="8" name="Marcador de número de diapositiva 7">
            <a:extLst>
              <a:ext uri="{FF2B5EF4-FFF2-40B4-BE49-F238E27FC236}">
                <a16:creationId xmlns:a16="http://schemas.microsoft.com/office/drawing/2014/main" id="{00F5A991-F465-4D8A-8EFD-A92561A8655E}"/>
              </a:ext>
            </a:extLst>
          </p:cNvPr>
          <p:cNvSpPr>
            <a:spLocks noGrp="1"/>
          </p:cNvSpPr>
          <p:nvPr>
            <p:ph type="sldNum" sz="quarter" idx="12"/>
          </p:nvPr>
        </p:nvSpPr>
        <p:spPr/>
        <p:txBody>
          <a:bodyPr/>
          <a:lstStyle/>
          <a:p>
            <a:fld id="{7F435081-CFB1-4999-ABED-67D2EC110076}" type="slidenum">
              <a:rPr lang="es-MX" smtClean="0"/>
              <a:t>21</a:t>
            </a:fld>
            <a:endParaRPr lang="es-MX"/>
          </a:p>
        </p:txBody>
      </p:sp>
    </p:spTree>
    <p:extLst>
      <p:ext uri="{BB962C8B-B14F-4D97-AF65-F5344CB8AC3E}">
        <p14:creationId xmlns:p14="http://schemas.microsoft.com/office/powerpoint/2010/main" val="729554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0FD7903C-7FC1-45BF-8040-C7674D965702}"/>
              </a:ext>
            </a:extLst>
          </p:cNvPr>
          <p:cNvSpPr txBox="1">
            <a:spLocks/>
          </p:cNvSpPr>
          <p:nvPr/>
        </p:nvSpPr>
        <p:spPr>
          <a:xfrm>
            <a:off x="4775195" y="873490"/>
            <a:ext cx="4680480" cy="671512"/>
          </a:xfrm>
          <a:prstGeom prst="rect">
            <a:avLst/>
          </a:prstGeom>
          <a:solidFill>
            <a:schemeClr val="bg1"/>
          </a:solidFill>
          <a:ln w="28575">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s-MX"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CE/2024/022</a:t>
            </a:r>
          </a:p>
        </p:txBody>
      </p:sp>
      <p:sp>
        <p:nvSpPr>
          <p:cNvPr id="7" name="Marcador de contenido 2">
            <a:extLst>
              <a:ext uri="{FF2B5EF4-FFF2-40B4-BE49-F238E27FC236}">
                <a16:creationId xmlns:a16="http://schemas.microsoft.com/office/drawing/2014/main" id="{F8059DC7-5640-4EB5-8BB1-2621D07DB62F}"/>
              </a:ext>
            </a:extLst>
          </p:cNvPr>
          <p:cNvSpPr txBox="1">
            <a:spLocks/>
          </p:cNvSpPr>
          <p:nvPr/>
        </p:nvSpPr>
        <p:spPr>
          <a:xfrm>
            <a:off x="2589212" y="2099733"/>
            <a:ext cx="8915400" cy="4191000"/>
          </a:xfrm>
          <a:prstGeom prst="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lgn="ctr">
              <a:buFont typeface="Wingdings 3" charset="2"/>
              <a:buNone/>
            </a:pPr>
            <a:r>
              <a:rPr lang="es-MX" b="1" dirty="0"/>
              <a:t>28 FEBRERO 2024</a:t>
            </a:r>
          </a:p>
          <a:p>
            <a:pPr marL="0" indent="0" algn="ctr">
              <a:buFont typeface="Wingdings 3" charset="2"/>
              <a:buNone/>
            </a:pPr>
            <a:r>
              <a:rPr lang="es-MX" b="1" dirty="0"/>
              <a:t>Extraordinaria</a:t>
            </a:r>
          </a:p>
          <a:p>
            <a:pPr marL="0" indent="0" algn="ctr">
              <a:buFont typeface="Wingdings 3" charset="2"/>
              <a:buNone/>
            </a:pPr>
            <a:endParaRPr lang="es-MX" b="1" dirty="0"/>
          </a:p>
          <a:p>
            <a:pPr algn="just"/>
            <a:r>
              <a:rPr lang="es-MX" dirty="0"/>
              <a:t>ACUERDO QUE EMITE EL CE DEL IEPCT, MEDIANTE EL CUAL APRUEBA EL</a:t>
            </a:r>
            <a:r>
              <a:rPr lang="es-MX" b="1" dirty="0"/>
              <a:t> PROTOCOLO PARA LA DETECCIÓN, RECOLECCIÓN, ENTREGA E INTERCAMBIO DE PAQUETES, DOCUMENTACIÓN Y MATERIALES ELECTORALES FEDERALES Y LOCALES</a:t>
            </a:r>
            <a:r>
              <a:rPr lang="es-MX" dirty="0"/>
              <a:t> ENTRE EL INSTITUTO NACIONAL ELECTORAL Y EL PROPIO INSTITUTO, RECIBIDOS EN ÓRGANO ELECTORAL DISTINTO AL COMPETENTE EN LA ETAPA DE RESULTADOS Y DECLARACIÓN DE VALIDEZ DEL PROCESO ELECTORAL CONCURRENTE 2023 – 2024</a:t>
            </a:r>
          </a:p>
        </p:txBody>
      </p:sp>
      <p:sp>
        <p:nvSpPr>
          <p:cNvPr id="8" name="Marcador de número de diapositiva 7">
            <a:extLst>
              <a:ext uri="{FF2B5EF4-FFF2-40B4-BE49-F238E27FC236}">
                <a16:creationId xmlns:a16="http://schemas.microsoft.com/office/drawing/2014/main" id="{5B359182-192A-4D1B-8A93-70B5C149AC88}"/>
              </a:ext>
            </a:extLst>
          </p:cNvPr>
          <p:cNvSpPr>
            <a:spLocks noGrp="1"/>
          </p:cNvSpPr>
          <p:nvPr>
            <p:ph type="sldNum" sz="quarter" idx="12"/>
          </p:nvPr>
        </p:nvSpPr>
        <p:spPr/>
        <p:txBody>
          <a:bodyPr/>
          <a:lstStyle/>
          <a:p>
            <a:fld id="{7F435081-CFB1-4999-ABED-67D2EC110076}" type="slidenum">
              <a:rPr lang="es-MX" smtClean="0"/>
              <a:t>22</a:t>
            </a:fld>
            <a:endParaRPr lang="es-MX"/>
          </a:p>
        </p:txBody>
      </p:sp>
    </p:spTree>
    <p:extLst>
      <p:ext uri="{BB962C8B-B14F-4D97-AF65-F5344CB8AC3E}">
        <p14:creationId xmlns:p14="http://schemas.microsoft.com/office/powerpoint/2010/main" val="3293775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CA99B7D-D438-4092-8955-8024DE252D71}"/>
              </a:ext>
            </a:extLst>
          </p:cNvPr>
          <p:cNvSpPr txBox="1">
            <a:spLocks/>
          </p:cNvSpPr>
          <p:nvPr/>
        </p:nvSpPr>
        <p:spPr>
          <a:xfrm>
            <a:off x="4775195" y="873490"/>
            <a:ext cx="4680480" cy="671512"/>
          </a:xfrm>
          <a:prstGeom prst="rect">
            <a:avLst/>
          </a:prstGeom>
          <a:solidFill>
            <a:schemeClr val="bg1"/>
          </a:solidFill>
          <a:ln w="28575">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s-MX"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CE/2024/037</a:t>
            </a:r>
          </a:p>
        </p:txBody>
      </p:sp>
      <p:sp>
        <p:nvSpPr>
          <p:cNvPr id="7" name="Marcador de contenido 2">
            <a:extLst>
              <a:ext uri="{FF2B5EF4-FFF2-40B4-BE49-F238E27FC236}">
                <a16:creationId xmlns:a16="http://schemas.microsoft.com/office/drawing/2014/main" id="{888BA854-0BF2-48D7-9A65-A2C3E9DB1C09}"/>
              </a:ext>
            </a:extLst>
          </p:cNvPr>
          <p:cNvSpPr txBox="1">
            <a:spLocks/>
          </p:cNvSpPr>
          <p:nvPr/>
        </p:nvSpPr>
        <p:spPr>
          <a:xfrm>
            <a:off x="2589212" y="2099733"/>
            <a:ext cx="8915400" cy="4191000"/>
          </a:xfrm>
          <a:prstGeom prst="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lgn="ctr">
              <a:buFont typeface="Wingdings 3" charset="2"/>
              <a:buNone/>
            </a:pPr>
            <a:r>
              <a:rPr lang="es-MX" b="1" dirty="0"/>
              <a:t>16 MARZO 2024</a:t>
            </a:r>
          </a:p>
          <a:p>
            <a:pPr marL="0" indent="0" algn="ctr">
              <a:buFont typeface="Wingdings 3" charset="2"/>
              <a:buNone/>
            </a:pPr>
            <a:r>
              <a:rPr lang="es-MX" b="1" dirty="0"/>
              <a:t>Segunda Extraordinaria</a:t>
            </a:r>
          </a:p>
          <a:p>
            <a:pPr marL="0" indent="0" algn="ctr">
              <a:buFont typeface="Wingdings 3" charset="2"/>
              <a:buNone/>
            </a:pPr>
            <a:endParaRPr lang="es-MX" b="1" dirty="0"/>
          </a:p>
          <a:p>
            <a:pPr algn="just"/>
            <a:r>
              <a:rPr lang="es-MX" dirty="0"/>
              <a:t>ACUERDO QUE EMITE EL CE DEL IEPCT, MEDIANTE EL CUAL </a:t>
            </a:r>
            <a:r>
              <a:rPr lang="es-MX" b="1" dirty="0"/>
              <a:t>APRUEBA</a:t>
            </a:r>
            <a:r>
              <a:rPr lang="es-MX" dirty="0"/>
              <a:t> EL</a:t>
            </a:r>
            <a:r>
              <a:rPr lang="es-MX" b="1" dirty="0"/>
              <a:t> REGISTRO </a:t>
            </a:r>
            <a:r>
              <a:rPr lang="es-MX" dirty="0"/>
              <a:t>SUPLETORIO DE LAS </a:t>
            </a:r>
            <a:r>
              <a:rPr lang="es-MX" b="1" dirty="0"/>
              <a:t>CANDIDATURAS A DIPUTACIONES</a:t>
            </a:r>
            <a:r>
              <a:rPr lang="es-MX" dirty="0"/>
              <a:t> LOCALES POR EL PRINCIPIO DE </a:t>
            </a:r>
            <a:r>
              <a:rPr lang="es-MX" b="1" dirty="0"/>
              <a:t>MAYORÍA RELATIVA</a:t>
            </a:r>
            <a:r>
              <a:rPr lang="es-MX" dirty="0"/>
              <a:t> POSTULADAS POR EL PARTIDO </a:t>
            </a:r>
            <a:r>
              <a:rPr lang="es-MX" b="1" dirty="0"/>
              <a:t>MOVIMIENTO CIUDADANO</a:t>
            </a:r>
            <a:r>
              <a:rPr lang="es-MX" dirty="0"/>
              <a:t> PARA EL PROCESO ELECTORAL LOCAL ORDINARIO 2023 - 2024</a:t>
            </a:r>
            <a:endParaRPr lang="es-MX" dirty="0">
              <a:latin typeface="Arial" panose="020B0604020202020204" pitchFamily="34" charset="0"/>
              <a:cs typeface="Arial" panose="020B0604020202020204" pitchFamily="34" charset="0"/>
            </a:endParaRPr>
          </a:p>
        </p:txBody>
      </p:sp>
      <p:sp>
        <p:nvSpPr>
          <p:cNvPr id="5" name="Marcador de número de diapositiva 4">
            <a:extLst>
              <a:ext uri="{FF2B5EF4-FFF2-40B4-BE49-F238E27FC236}">
                <a16:creationId xmlns:a16="http://schemas.microsoft.com/office/drawing/2014/main" id="{CD209178-A0BC-44A7-AC98-7A7B0C29A30A}"/>
              </a:ext>
            </a:extLst>
          </p:cNvPr>
          <p:cNvSpPr>
            <a:spLocks noGrp="1"/>
          </p:cNvSpPr>
          <p:nvPr>
            <p:ph type="sldNum" sz="quarter" idx="12"/>
          </p:nvPr>
        </p:nvSpPr>
        <p:spPr/>
        <p:txBody>
          <a:bodyPr/>
          <a:lstStyle/>
          <a:p>
            <a:fld id="{7F435081-CFB1-4999-ABED-67D2EC110076}" type="slidenum">
              <a:rPr lang="es-MX" smtClean="0"/>
              <a:t>23</a:t>
            </a:fld>
            <a:endParaRPr lang="es-MX"/>
          </a:p>
        </p:txBody>
      </p:sp>
    </p:spTree>
    <p:extLst>
      <p:ext uri="{BB962C8B-B14F-4D97-AF65-F5344CB8AC3E}">
        <p14:creationId xmlns:p14="http://schemas.microsoft.com/office/powerpoint/2010/main" val="3674846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B24EDE0-7479-4E7D-A531-B58B27540A72}"/>
              </a:ext>
            </a:extLst>
          </p:cNvPr>
          <p:cNvSpPr txBox="1">
            <a:spLocks/>
          </p:cNvSpPr>
          <p:nvPr/>
        </p:nvSpPr>
        <p:spPr>
          <a:xfrm>
            <a:off x="4775195" y="873490"/>
            <a:ext cx="4680480" cy="671512"/>
          </a:xfrm>
          <a:prstGeom prst="rect">
            <a:avLst/>
          </a:prstGeom>
          <a:solidFill>
            <a:schemeClr val="bg1"/>
          </a:solidFill>
          <a:ln w="28575">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s-MX"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CE/2024/042</a:t>
            </a:r>
          </a:p>
        </p:txBody>
      </p:sp>
      <p:sp>
        <p:nvSpPr>
          <p:cNvPr id="9" name="Marcador de contenido 2">
            <a:extLst>
              <a:ext uri="{FF2B5EF4-FFF2-40B4-BE49-F238E27FC236}">
                <a16:creationId xmlns:a16="http://schemas.microsoft.com/office/drawing/2014/main" id="{1F3F236B-94A2-47D0-AB85-2201829E0DAB}"/>
              </a:ext>
            </a:extLst>
          </p:cNvPr>
          <p:cNvSpPr txBox="1">
            <a:spLocks/>
          </p:cNvSpPr>
          <p:nvPr/>
        </p:nvSpPr>
        <p:spPr>
          <a:xfrm>
            <a:off x="2589212" y="2099733"/>
            <a:ext cx="8915400" cy="4191000"/>
          </a:xfrm>
          <a:prstGeom prst="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lgn="ctr">
              <a:buFont typeface="Wingdings 3" charset="2"/>
              <a:buNone/>
            </a:pPr>
            <a:r>
              <a:rPr lang="es-MX" b="1" dirty="0"/>
              <a:t>18 MARZO 2024</a:t>
            </a:r>
          </a:p>
          <a:p>
            <a:pPr marL="0" indent="0" algn="ctr">
              <a:buFont typeface="Wingdings 3" charset="2"/>
              <a:buNone/>
            </a:pPr>
            <a:r>
              <a:rPr lang="es-MX" b="1" dirty="0"/>
              <a:t>Extraordinaria</a:t>
            </a:r>
          </a:p>
          <a:p>
            <a:pPr marL="0" indent="0" algn="ctr">
              <a:buFont typeface="Wingdings 3" charset="2"/>
              <a:buNone/>
            </a:pPr>
            <a:endParaRPr lang="es-MX" b="1" dirty="0"/>
          </a:p>
          <a:p>
            <a:pPr algn="just"/>
            <a:r>
              <a:rPr lang="es-MX" dirty="0"/>
              <a:t>ACUERDO QUE EMITE EL CE DEL IEPCT, MEDIANTE EL CUAL DETERMINA RESPECTO AL CUMPLIMIENTO DEL PRINCIPIO DE </a:t>
            </a:r>
            <a:r>
              <a:rPr lang="es-MX" b="1" dirty="0"/>
              <a:t>PARIDAD HORIZONTAL</a:t>
            </a:r>
            <a:r>
              <a:rPr lang="es-MX" dirty="0"/>
              <a:t> DE LAS SOLICITUDES DE REGISTRO A LAS </a:t>
            </a:r>
            <a:r>
              <a:rPr lang="es-MX" b="1" dirty="0"/>
              <a:t>DIPUTACIONES Y REGIDURÍAS</a:t>
            </a:r>
            <a:r>
              <a:rPr lang="es-MX" dirty="0"/>
              <a:t> POR EL PRINCIPIO DE </a:t>
            </a:r>
            <a:r>
              <a:rPr lang="es-MX" b="1" dirty="0"/>
              <a:t>MAYORÍA RELATIVA</a:t>
            </a:r>
            <a:r>
              <a:rPr lang="es-MX" dirty="0"/>
              <a:t> PRESENTADAS POR LOS </a:t>
            </a:r>
            <a:r>
              <a:rPr lang="es-MX" b="1" dirty="0"/>
              <a:t>PARTIDOS ACCIÓN NACIONAL Y REVOLUCIONARIO INSTITUCIONAL</a:t>
            </a:r>
            <a:r>
              <a:rPr lang="es-MX" dirty="0"/>
              <a:t> ANTE LOS CONSEJOS ELECTORALES DISTRITALES DEL PROPIO INSTITUTO</a:t>
            </a:r>
            <a:endParaRPr lang="es-MX" dirty="0">
              <a:latin typeface="Arial" panose="020B0604020202020204" pitchFamily="34" charset="0"/>
              <a:cs typeface="Arial" panose="020B0604020202020204" pitchFamily="34" charset="0"/>
            </a:endParaRPr>
          </a:p>
        </p:txBody>
      </p:sp>
      <p:sp>
        <p:nvSpPr>
          <p:cNvPr id="10" name="Marcador de número de diapositiva 9">
            <a:extLst>
              <a:ext uri="{FF2B5EF4-FFF2-40B4-BE49-F238E27FC236}">
                <a16:creationId xmlns:a16="http://schemas.microsoft.com/office/drawing/2014/main" id="{880144ED-ED5C-4531-8E5D-BA5553AFB6A9}"/>
              </a:ext>
            </a:extLst>
          </p:cNvPr>
          <p:cNvSpPr>
            <a:spLocks noGrp="1"/>
          </p:cNvSpPr>
          <p:nvPr>
            <p:ph type="sldNum" sz="quarter" idx="12"/>
          </p:nvPr>
        </p:nvSpPr>
        <p:spPr/>
        <p:txBody>
          <a:bodyPr/>
          <a:lstStyle/>
          <a:p>
            <a:fld id="{7F435081-CFB1-4999-ABED-67D2EC110076}" type="slidenum">
              <a:rPr lang="es-MX" smtClean="0"/>
              <a:t>24</a:t>
            </a:fld>
            <a:endParaRPr lang="es-MX"/>
          </a:p>
        </p:txBody>
      </p:sp>
    </p:spTree>
    <p:extLst>
      <p:ext uri="{BB962C8B-B14F-4D97-AF65-F5344CB8AC3E}">
        <p14:creationId xmlns:p14="http://schemas.microsoft.com/office/powerpoint/2010/main" val="4174886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63CC8B5-4C20-4EE6-8DF3-486979435675}"/>
              </a:ext>
            </a:extLst>
          </p:cNvPr>
          <p:cNvSpPr>
            <a:spLocks noGrp="1"/>
          </p:cNvSpPr>
          <p:nvPr>
            <p:ph idx="1"/>
          </p:nvPr>
        </p:nvSpPr>
        <p:spPr/>
        <p:txBody>
          <a:bodyPr/>
          <a:lstStyle/>
          <a:p>
            <a:endParaRPr lang="es-MX"/>
          </a:p>
        </p:txBody>
      </p:sp>
      <p:sp>
        <p:nvSpPr>
          <p:cNvPr id="7" name="Marcador de contenido 2">
            <a:extLst>
              <a:ext uri="{FF2B5EF4-FFF2-40B4-BE49-F238E27FC236}">
                <a16:creationId xmlns:a16="http://schemas.microsoft.com/office/drawing/2014/main" id="{2B107FC9-3B3E-49D0-910D-8D1871455D1A}"/>
              </a:ext>
            </a:extLst>
          </p:cNvPr>
          <p:cNvSpPr txBox="1">
            <a:spLocks/>
          </p:cNvSpPr>
          <p:nvPr/>
        </p:nvSpPr>
        <p:spPr>
          <a:xfrm>
            <a:off x="2589212" y="2099733"/>
            <a:ext cx="8915400" cy="4191000"/>
          </a:xfrm>
          <a:prstGeom prst="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lgn="ctr">
              <a:buFont typeface="Wingdings 3" charset="2"/>
              <a:buNone/>
            </a:pPr>
            <a:r>
              <a:rPr lang="es-MX" b="1" dirty="0"/>
              <a:t>18 MARZO 2024</a:t>
            </a:r>
          </a:p>
          <a:p>
            <a:pPr marL="0" indent="0" algn="ctr">
              <a:buFont typeface="Wingdings 3" charset="2"/>
              <a:buNone/>
            </a:pPr>
            <a:r>
              <a:rPr lang="es-MX" b="1" dirty="0"/>
              <a:t>Extraordinaria</a:t>
            </a:r>
          </a:p>
          <a:p>
            <a:pPr marL="0" indent="0" algn="ctr">
              <a:buFont typeface="Wingdings 3" charset="2"/>
              <a:buNone/>
            </a:pPr>
            <a:endParaRPr lang="es-MX" b="1" dirty="0"/>
          </a:p>
          <a:p>
            <a:pPr algn="just"/>
            <a:r>
              <a:rPr lang="es-MX" dirty="0"/>
              <a:t>ACUERDO QUE, A PROPUESTA DE LA COMISIÓN TEMPORAL DEL PROGRAMA DE RESULTADOS ELECTORALES PRELIMINARES DEL ESTADO DE TABASCO, EMITE EL CE DEL IEPCT, MEDIANTE EL CUAL SE DETERMINA LA FECHA DE INICIO DE LA PUBLICACIÓN DE LA INFORMACIÓN EN EL SISTEMA “</a:t>
            </a:r>
            <a:r>
              <a:rPr lang="es-MX" b="1" dirty="0"/>
              <a:t>CANDIDATAS Y CANDIDATOS: CONÓCELES”</a:t>
            </a:r>
            <a:r>
              <a:rPr lang="es-MX" dirty="0"/>
              <a:t> CON MOTIVO DEL PROCESO ELECTORAL LOCAL ORDINARIO 2023 - 2024</a:t>
            </a:r>
            <a:endParaRPr lang="es-MX" dirty="0">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D015FDC5-6C6A-4C45-B196-1589D57B1941}"/>
              </a:ext>
            </a:extLst>
          </p:cNvPr>
          <p:cNvSpPr txBox="1">
            <a:spLocks/>
          </p:cNvSpPr>
          <p:nvPr/>
        </p:nvSpPr>
        <p:spPr>
          <a:xfrm>
            <a:off x="4775195" y="873490"/>
            <a:ext cx="4680480" cy="671512"/>
          </a:xfrm>
          <a:prstGeom prst="rect">
            <a:avLst/>
          </a:prstGeom>
          <a:solidFill>
            <a:schemeClr val="bg1"/>
          </a:solidFill>
          <a:ln w="28575">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s-MX"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CE/2024/051</a:t>
            </a:r>
          </a:p>
        </p:txBody>
      </p:sp>
      <p:sp>
        <p:nvSpPr>
          <p:cNvPr id="4" name="Marcador de número de diapositiva 3">
            <a:extLst>
              <a:ext uri="{FF2B5EF4-FFF2-40B4-BE49-F238E27FC236}">
                <a16:creationId xmlns:a16="http://schemas.microsoft.com/office/drawing/2014/main" id="{05E0AB93-07AE-4EF4-BA04-8C48E7577F1C}"/>
              </a:ext>
            </a:extLst>
          </p:cNvPr>
          <p:cNvSpPr>
            <a:spLocks noGrp="1"/>
          </p:cNvSpPr>
          <p:nvPr>
            <p:ph type="sldNum" sz="quarter" idx="12"/>
          </p:nvPr>
        </p:nvSpPr>
        <p:spPr/>
        <p:txBody>
          <a:bodyPr/>
          <a:lstStyle/>
          <a:p>
            <a:fld id="{7F435081-CFB1-4999-ABED-67D2EC110076}" type="slidenum">
              <a:rPr lang="es-MX" smtClean="0"/>
              <a:t>25</a:t>
            </a:fld>
            <a:endParaRPr lang="es-MX"/>
          </a:p>
        </p:txBody>
      </p:sp>
    </p:spTree>
    <p:extLst>
      <p:ext uri="{BB962C8B-B14F-4D97-AF65-F5344CB8AC3E}">
        <p14:creationId xmlns:p14="http://schemas.microsoft.com/office/powerpoint/2010/main" val="677014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8E81EE-E347-4609-9118-8D14C8812250}"/>
              </a:ext>
            </a:extLst>
          </p:cNvPr>
          <p:cNvSpPr txBox="1"/>
          <p:nvPr/>
        </p:nvSpPr>
        <p:spPr>
          <a:xfrm>
            <a:off x="2404534" y="2946401"/>
            <a:ext cx="8111067" cy="861774"/>
          </a:xfrm>
          <a:prstGeom prst="rect">
            <a:avLst/>
          </a:prstGeom>
          <a:solidFill>
            <a:schemeClr val="accent6">
              <a:lumMod val="20000"/>
              <a:lumOff val="80000"/>
            </a:schemeClr>
          </a:solidFill>
          <a:ln w="19050">
            <a:solidFill>
              <a:schemeClr val="accent5">
                <a:lumMod val="50000"/>
              </a:schemeClr>
            </a:solidFill>
          </a:ln>
        </p:spPr>
        <p:txBody>
          <a:bodyPr wrap="square" rtlCol="0">
            <a:spAutoFit/>
          </a:bodyPr>
          <a:lstStyle/>
          <a:p>
            <a:pPr algn="ctr"/>
            <a:r>
              <a:rPr lang="es-MX" sz="5000" b="1" dirty="0"/>
              <a:t>JORNADA ELECTORAL</a:t>
            </a:r>
          </a:p>
        </p:txBody>
      </p:sp>
      <p:sp>
        <p:nvSpPr>
          <p:cNvPr id="3" name="Marcador de número de diapositiva 2">
            <a:extLst>
              <a:ext uri="{FF2B5EF4-FFF2-40B4-BE49-F238E27FC236}">
                <a16:creationId xmlns:a16="http://schemas.microsoft.com/office/drawing/2014/main" id="{DBDAF5C5-6C04-4F7D-9DDD-ECD99F542930}"/>
              </a:ext>
            </a:extLst>
          </p:cNvPr>
          <p:cNvSpPr>
            <a:spLocks noGrp="1"/>
          </p:cNvSpPr>
          <p:nvPr>
            <p:ph type="sldNum" sz="quarter" idx="12"/>
          </p:nvPr>
        </p:nvSpPr>
        <p:spPr/>
        <p:txBody>
          <a:bodyPr/>
          <a:lstStyle/>
          <a:p>
            <a:fld id="{7F435081-CFB1-4999-ABED-67D2EC110076}" type="slidenum">
              <a:rPr lang="es-MX" smtClean="0"/>
              <a:t>26</a:t>
            </a:fld>
            <a:endParaRPr lang="es-MX"/>
          </a:p>
        </p:txBody>
      </p:sp>
      <p:pic>
        <p:nvPicPr>
          <p:cNvPr id="8" name="Imagen 7">
            <a:extLst>
              <a:ext uri="{FF2B5EF4-FFF2-40B4-BE49-F238E27FC236}">
                <a16:creationId xmlns:a16="http://schemas.microsoft.com/office/drawing/2014/main" id="{C5BC456F-5382-4828-B368-C2D047CABD36}"/>
              </a:ext>
            </a:extLst>
          </p:cNvPr>
          <p:cNvPicPr>
            <a:picLocks noChangeAspect="1"/>
          </p:cNvPicPr>
          <p:nvPr/>
        </p:nvPicPr>
        <p:blipFill>
          <a:blip r:embed="rId2"/>
          <a:stretch>
            <a:fillRect/>
          </a:stretch>
        </p:blipFill>
        <p:spPr>
          <a:xfrm>
            <a:off x="9177551" y="3352801"/>
            <a:ext cx="2676100" cy="3505199"/>
          </a:xfrm>
          <a:prstGeom prst="rect">
            <a:avLst/>
          </a:prstGeom>
        </p:spPr>
      </p:pic>
    </p:spTree>
    <p:extLst>
      <p:ext uri="{BB962C8B-B14F-4D97-AF65-F5344CB8AC3E}">
        <p14:creationId xmlns:p14="http://schemas.microsoft.com/office/powerpoint/2010/main" val="2841668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783BCBD-CED3-4AEB-9D37-51A3DBFAE931}"/>
              </a:ext>
            </a:extLst>
          </p:cNvPr>
          <p:cNvSpPr>
            <a:spLocks noGrp="1"/>
          </p:cNvSpPr>
          <p:nvPr>
            <p:ph type="title"/>
          </p:nvPr>
        </p:nvSpPr>
        <p:spPr>
          <a:xfrm>
            <a:off x="3735568" y="568973"/>
            <a:ext cx="4334000" cy="505098"/>
          </a:xfrm>
          <a:noFill/>
          <a:ln>
            <a:solidFill>
              <a:schemeClr val="bg1"/>
            </a:solidFill>
          </a:ln>
        </p:spPr>
        <p:style>
          <a:lnRef idx="1">
            <a:schemeClr val="accent4"/>
          </a:lnRef>
          <a:fillRef idx="2">
            <a:schemeClr val="accent4"/>
          </a:fillRef>
          <a:effectRef idx="1">
            <a:schemeClr val="accent4"/>
          </a:effectRef>
          <a:fontRef idx="minor">
            <a:schemeClr val="dk1"/>
          </a:fontRef>
        </p:style>
        <p:txBody>
          <a:bodyPr>
            <a:noAutofit/>
          </a:bodyPr>
          <a:lstStyle/>
          <a:p>
            <a:pPr algn="ctr"/>
            <a:r>
              <a:rPr lang="es-MX"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Jornada Electoral</a:t>
            </a:r>
          </a:p>
        </p:txBody>
      </p:sp>
      <p:sp>
        <p:nvSpPr>
          <p:cNvPr id="5" name="Rectángulo 4"/>
          <p:cNvSpPr/>
          <p:nvPr/>
        </p:nvSpPr>
        <p:spPr>
          <a:xfrm>
            <a:off x="611367" y="1401158"/>
            <a:ext cx="10816863"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S" dirty="0">
                <a:latin typeface="Arial" panose="020B0604020202020204" pitchFamily="34" charset="0"/>
                <a:cs typeface="Arial" panose="020B0604020202020204" pitchFamily="34" charset="0"/>
              </a:rPr>
              <a:t>Durante el día de la elección se levantará el acta de la jornada electoral, que contendrá los datos comunes a todas las elecciones y las actas relativas al escrutinio y cómputo de cada una de las elecciones locales, según corresponda. </a:t>
            </a:r>
          </a:p>
        </p:txBody>
      </p:sp>
      <p:sp>
        <p:nvSpPr>
          <p:cNvPr id="6" name="CuadroTexto 5"/>
          <p:cNvSpPr txBox="1"/>
          <p:nvPr/>
        </p:nvSpPr>
        <p:spPr>
          <a:xfrm>
            <a:off x="568489" y="6014563"/>
            <a:ext cx="5447693" cy="307777"/>
          </a:xfrm>
          <a:prstGeom prst="rect">
            <a:avLst/>
          </a:prstGeom>
          <a:noFill/>
        </p:spPr>
        <p:txBody>
          <a:bodyPr wrap="square" rtlCol="0">
            <a:spAutoFit/>
          </a:bodyPr>
          <a:lstStyle/>
          <a:p>
            <a:r>
              <a:rPr lang="es-MX" sz="1400" i="1" dirty="0">
                <a:latin typeface="Arial" panose="020B0604020202020204" pitchFamily="34" charset="0"/>
                <a:cs typeface="Arial" panose="020B0604020202020204" pitchFamily="34" charset="0"/>
              </a:rPr>
              <a:t>Artículo 223, numeral 1, 2 y 4 de la LEPPET</a:t>
            </a:r>
          </a:p>
        </p:txBody>
      </p:sp>
      <p:sp>
        <p:nvSpPr>
          <p:cNvPr id="7" name="Rectángulo 6"/>
          <p:cNvSpPr/>
          <p:nvPr/>
        </p:nvSpPr>
        <p:spPr>
          <a:xfrm>
            <a:off x="1239713" y="2539845"/>
            <a:ext cx="9325709" cy="1323439"/>
          </a:xfrm>
          <a:prstGeom prst="rect">
            <a:avLst/>
          </a:prstGeom>
        </p:spPr>
        <p:txBody>
          <a:bodyPr wrap="square">
            <a:spAutoFit/>
          </a:bodyPr>
          <a:lstStyle/>
          <a:p>
            <a:pPr algn="just"/>
            <a:r>
              <a:rPr lang="es-ES" sz="1600" dirty="0">
                <a:latin typeface="Arial" panose="020B0604020202020204" pitchFamily="34" charset="0"/>
                <a:cs typeface="Arial" panose="020B0604020202020204" pitchFamily="34" charset="0"/>
              </a:rPr>
              <a:t>El primer domingo de junio del año de la elección ordinaria, a las 7:30 horas, los ciudadanos presidente, secretario y escrutadores de las mesas directivas de las casillas nombrados como propietarios deberán presentarse para iniciar con los preparativos para la instalación de la casilla en presencia de los representantes de Partidos Políticos y de Candidatos Independientes que concurran. </a:t>
            </a:r>
          </a:p>
        </p:txBody>
      </p:sp>
      <p:grpSp>
        <p:nvGrpSpPr>
          <p:cNvPr id="10" name="Grupo 9"/>
          <p:cNvGrpSpPr/>
          <p:nvPr/>
        </p:nvGrpSpPr>
        <p:grpSpPr>
          <a:xfrm>
            <a:off x="1239714" y="4078642"/>
            <a:ext cx="7326923" cy="1607692"/>
            <a:chOff x="2754921" y="4160063"/>
            <a:chExt cx="7326923" cy="1607692"/>
          </a:xfrm>
        </p:grpSpPr>
        <p:sp>
          <p:nvSpPr>
            <p:cNvPr id="9" name="Rectángulo 8"/>
            <p:cNvSpPr/>
            <p:nvPr/>
          </p:nvSpPr>
          <p:spPr>
            <a:xfrm>
              <a:off x="2754921" y="4160063"/>
              <a:ext cx="7326923" cy="160769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p>
          </p:txBody>
        </p:sp>
        <p:sp>
          <p:nvSpPr>
            <p:cNvPr id="8" name="Rectángulo 7"/>
            <p:cNvSpPr/>
            <p:nvPr/>
          </p:nvSpPr>
          <p:spPr>
            <a:xfrm>
              <a:off x="3001104" y="4363744"/>
              <a:ext cx="6834555" cy="1200329"/>
            </a:xfrm>
            <a:prstGeom prst="rect">
              <a:avLst/>
            </a:prstGeom>
            <a:solidFill>
              <a:schemeClr val="bg1"/>
            </a:solidFill>
            <a:ln w="76200">
              <a:solidFill>
                <a:srgbClr val="92D050"/>
              </a:solidFill>
            </a:ln>
          </p:spPr>
          <p:txBody>
            <a:bodyPr wrap="square">
              <a:spAutoFit/>
            </a:bodyPr>
            <a:lstStyle/>
            <a:p>
              <a:pPr algn="just"/>
              <a:r>
                <a:rPr lang="es-ES" dirty="0">
                  <a:latin typeface="Arial" panose="020B0604020202020204" pitchFamily="34" charset="0"/>
                  <a:cs typeface="Arial" panose="020B0604020202020204" pitchFamily="34" charset="0"/>
                </a:rPr>
                <a:t>El acta de la jornada electoral constará de los siguientes apartados:</a:t>
              </a:r>
            </a:p>
            <a:p>
              <a:pPr marL="400050" indent="-400050" algn="just">
                <a:buAutoNum type="romanUcPeriod"/>
              </a:pPr>
              <a:r>
                <a:rPr lang="es-ES" b="1" i="1" dirty="0">
                  <a:latin typeface="Arial" panose="020B0604020202020204" pitchFamily="34" charset="0"/>
                  <a:cs typeface="Arial" panose="020B0604020202020204" pitchFamily="34" charset="0"/>
                </a:rPr>
                <a:t>El de instalación, y </a:t>
              </a:r>
            </a:p>
            <a:p>
              <a:pPr marL="400050" indent="-400050" algn="just">
                <a:buAutoNum type="romanUcPeriod"/>
              </a:pPr>
              <a:r>
                <a:rPr lang="es-ES" b="1" i="1" dirty="0">
                  <a:latin typeface="Arial" panose="020B0604020202020204" pitchFamily="34" charset="0"/>
                  <a:cs typeface="Arial" panose="020B0604020202020204" pitchFamily="34" charset="0"/>
                </a:rPr>
                <a:t>El de cierre de votación</a:t>
              </a:r>
            </a:p>
          </p:txBody>
        </p:sp>
      </p:grpSp>
      <p:pic>
        <p:nvPicPr>
          <p:cNvPr id="1026" name="Picture 2" descr="Primera Insaculación 3 - Instituto Nacional Electo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3419" y="3646244"/>
            <a:ext cx="2926887" cy="3211756"/>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8AC62DFA-CA11-420F-807F-86E97411F9DC}"/>
              </a:ext>
            </a:extLst>
          </p:cNvPr>
          <p:cNvSpPr>
            <a:spLocks noGrp="1"/>
          </p:cNvSpPr>
          <p:nvPr>
            <p:ph type="sldNum" sz="quarter" idx="12"/>
          </p:nvPr>
        </p:nvSpPr>
        <p:spPr/>
        <p:txBody>
          <a:bodyPr/>
          <a:lstStyle/>
          <a:p>
            <a:fld id="{7F435081-CFB1-4999-ABED-67D2EC110076}" type="slidenum">
              <a:rPr lang="es-MX" smtClean="0"/>
              <a:t>27</a:t>
            </a:fld>
            <a:endParaRPr lang="es-MX"/>
          </a:p>
        </p:txBody>
      </p:sp>
    </p:spTree>
    <p:extLst>
      <p:ext uri="{BB962C8B-B14F-4D97-AF65-F5344CB8AC3E}">
        <p14:creationId xmlns:p14="http://schemas.microsoft.com/office/powerpoint/2010/main" val="2039083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411A6E7-6CDC-4A80-ADF4-388B70D9495A}"/>
              </a:ext>
            </a:extLst>
          </p:cNvPr>
          <p:cNvSpPr>
            <a:spLocks noGrp="1"/>
          </p:cNvSpPr>
          <p:nvPr>
            <p:ph type="sldNum" sz="quarter" idx="12"/>
          </p:nvPr>
        </p:nvSpPr>
        <p:spPr/>
        <p:txBody>
          <a:bodyPr/>
          <a:lstStyle/>
          <a:p>
            <a:fld id="{7F435081-CFB1-4999-ABED-67D2EC110076}" type="slidenum">
              <a:rPr lang="es-MX" smtClean="0"/>
              <a:t>28</a:t>
            </a:fld>
            <a:endParaRPr lang="es-MX"/>
          </a:p>
        </p:txBody>
      </p:sp>
      <p:pic>
        <p:nvPicPr>
          <p:cNvPr id="5" name="Imagen 4">
            <a:extLst>
              <a:ext uri="{FF2B5EF4-FFF2-40B4-BE49-F238E27FC236}">
                <a16:creationId xmlns:a16="http://schemas.microsoft.com/office/drawing/2014/main" id="{B46C3FAF-7EE8-491C-84A1-38E4A772B01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744133" y="540684"/>
            <a:ext cx="9821335" cy="6105649"/>
          </a:xfrm>
          <a:prstGeom prst="rect">
            <a:avLst/>
          </a:prstGeom>
        </p:spPr>
      </p:pic>
    </p:spTree>
    <p:extLst>
      <p:ext uri="{BB962C8B-B14F-4D97-AF65-F5344CB8AC3E}">
        <p14:creationId xmlns:p14="http://schemas.microsoft.com/office/powerpoint/2010/main" val="1613623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4B3B-5EAC-4AEF-8236-ABC856A407CF}"/>
              </a:ext>
            </a:extLst>
          </p:cNvPr>
          <p:cNvSpPr>
            <a:spLocks noGrp="1"/>
          </p:cNvSpPr>
          <p:nvPr>
            <p:ph type="title"/>
          </p:nvPr>
        </p:nvSpPr>
        <p:spPr>
          <a:xfrm>
            <a:off x="3804029" y="787782"/>
            <a:ext cx="4882771" cy="600751"/>
          </a:xfrm>
        </p:spPr>
        <p:txBody>
          <a:bodyPr>
            <a:noAutofit/>
          </a:bodyPr>
          <a:lstStyle/>
          <a:p>
            <a:pPr algn="just"/>
            <a:r>
              <a:rPr lang="es-ES" sz="3200" b="1" dirty="0"/>
              <a:t>La Jornada Electoral</a:t>
            </a:r>
            <a:endParaRPr lang="es-MX" sz="3200" b="1" dirty="0"/>
          </a:p>
        </p:txBody>
      </p:sp>
      <p:sp>
        <p:nvSpPr>
          <p:cNvPr id="3" name="Marcador de contenido 2">
            <a:extLst>
              <a:ext uri="{FF2B5EF4-FFF2-40B4-BE49-F238E27FC236}">
                <a16:creationId xmlns:a16="http://schemas.microsoft.com/office/drawing/2014/main" id="{D4F832CC-EF7C-408D-9A35-D977C21337EC}"/>
              </a:ext>
            </a:extLst>
          </p:cNvPr>
          <p:cNvSpPr>
            <a:spLocks noGrp="1"/>
          </p:cNvSpPr>
          <p:nvPr>
            <p:ph idx="1"/>
          </p:nvPr>
        </p:nvSpPr>
        <p:spPr>
          <a:xfrm>
            <a:off x="1311579" y="3056463"/>
            <a:ext cx="10193033" cy="2997202"/>
          </a:xfrm>
        </p:spPr>
        <p:txBody>
          <a:bodyPr>
            <a:normAutofit/>
          </a:bodyPr>
          <a:lstStyle/>
          <a:p>
            <a:endParaRPr lang="es-ES" dirty="0"/>
          </a:p>
          <a:p>
            <a:pPr algn="just"/>
            <a:r>
              <a:rPr lang="es-ES" sz="2400" dirty="0"/>
              <a:t>Las actividades inician a las 7:30 de la mañana, hora en que las y los funcionarios se presentan para comenzar la preparación de la casilla; y concluyen una vez que las y los funcionarios hacen llegar los paquetes electorales con los votos y la documentación a los órganos electorales que correspondan. </a:t>
            </a:r>
          </a:p>
          <a:p>
            <a:endParaRPr lang="es-ES" dirty="0"/>
          </a:p>
        </p:txBody>
      </p:sp>
      <p:sp>
        <p:nvSpPr>
          <p:cNvPr id="4" name="Marcador de número de diapositiva 3">
            <a:extLst>
              <a:ext uri="{FF2B5EF4-FFF2-40B4-BE49-F238E27FC236}">
                <a16:creationId xmlns:a16="http://schemas.microsoft.com/office/drawing/2014/main" id="{41F02638-25AD-458A-95D0-BF4B6CA970E8}"/>
              </a:ext>
            </a:extLst>
          </p:cNvPr>
          <p:cNvSpPr>
            <a:spLocks noGrp="1"/>
          </p:cNvSpPr>
          <p:nvPr>
            <p:ph type="sldNum" sz="quarter" idx="12"/>
          </p:nvPr>
        </p:nvSpPr>
        <p:spPr/>
        <p:txBody>
          <a:bodyPr/>
          <a:lstStyle/>
          <a:p>
            <a:fld id="{7F435081-CFB1-4999-ABED-67D2EC110076}" type="slidenum">
              <a:rPr lang="es-MX" smtClean="0"/>
              <a:t>29</a:t>
            </a:fld>
            <a:endParaRPr lang="es-MX"/>
          </a:p>
        </p:txBody>
      </p:sp>
      <p:sp>
        <p:nvSpPr>
          <p:cNvPr id="5" name="Marcador de contenido 2">
            <a:extLst>
              <a:ext uri="{FF2B5EF4-FFF2-40B4-BE49-F238E27FC236}">
                <a16:creationId xmlns:a16="http://schemas.microsoft.com/office/drawing/2014/main" id="{BD1BD74C-66F8-4BBE-B2F0-6AE1A514F62B}"/>
              </a:ext>
            </a:extLst>
          </p:cNvPr>
          <p:cNvSpPr txBox="1">
            <a:spLocks/>
          </p:cNvSpPr>
          <p:nvPr/>
        </p:nvSpPr>
        <p:spPr>
          <a:xfrm>
            <a:off x="1463979" y="1930399"/>
            <a:ext cx="10193033" cy="249766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s-ES" dirty="0"/>
          </a:p>
          <a:p>
            <a:endParaRPr lang="es-ES" dirty="0"/>
          </a:p>
        </p:txBody>
      </p:sp>
      <p:sp>
        <p:nvSpPr>
          <p:cNvPr id="6" name="Marcador de contenido 2">
            <a:extLst>
              <a:ext uri="{FF2B5EF4-FFF2-40B4-BE49-F238E27FC236}">
                <a16:creationId xmlns:a16="http://schemas.microsoft.com/office/drawing/2014/main" id="{42350FD8-B0B9-4C5A-8965-91FA6D18469C}"/>
              </a:ext>
            </a:extLst>
          </p:cNvPr>
          <p:cNvSpPr txBox="1">
            <a:spLocks/>
          </p:cNvSpPr>
          <p:nvPr/>
        </p:nvSpPr>
        <p:spPr>
          <a:xfrm>
            <a:off x="1311576" y="1659466"/>
            <a:ext cx="10193033" cy="150706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s-ES" dirty="0"/>
          </a:p>
          <a:p>
            <a:pPr algn="just"/>
            <a:r>
              <a:rPr lang="es-ES" sz="2400" dirty="0"/>
              <a:t>Es el día en que las y los ciudadanos votamos para elegir a nuestros representantes y gobernantes.</a:t>
            </a:r>
            <a:endParaRPr lang="es-ES" dirty="0"/>
          </a:p>
        </p:txBody>
      </p:sp>
    </p:spTree>
    <p:extLst>
      <p:ext uri="{BB962C8B-B14F-4D97-AF65-F5344CB8AC3E}">
        <p14:creationId xmlns:p14="http://schemas.microsoft.com/office/powerpoint/2010/main" val="466472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F27816D-8BAF-4483-8410-DC7516F8F799}"/>
              </a:ext>
            </a:extLst>
          </p:cNvPr>
          <p:cNvSpPr txBox="1"/>
          <p:nvPr/>
        </p:nvSpPr>
        <p:spPr>
          <a:xfrm>
            <a:off x="1909483" y="1966824"/>
            <a:ext cx="9644804" cy="4524315"/>
          </a:xfrm>
          <a:prstGeom prst="rect">
            <a:avLst/>
          </a:prstGeom>
          <a:noFill/>
          <a:ln w="28575">
            <a:solidFill>
              <a:schemeClr val="accent4"/>
            </a:solidFill>
          </a:ln>
        </p:spPr>
        <p:txBody>
          <a:bodyPr wrap="square" rtlCol="0">
            <a:spAutoFit/>
          </a:bodyPr>
          <a:lstStyle/>
          <a:p>
            <a:pPr algn="ctr"/>
            <a:r>
              <a:rPr lang="es-MX" sz="4800" b="1" dirty="0">
                <a:cs typeface="Arial" panose="020B0604020202020204" pitchFamily="34" charset="0"/>
              </a:rPr>
              <a:t>PREPARACIÓN DE LA ELECCIÓN </a:t>
            </a:r>
          </a:p>
          <a:p>
            <a:pPr algn="ctr"/>
            <a:endParaRPr lang="es-MX" sz="4800" b="1" dirty="0">
              <a:cs typeface="Arial" panose="020B0604020202020204" pitchFamily="34" charset="0"/>
            </a:endParaRPr>
          </a:p>
          <a:p>
            <a:pPr algn="ctr"/>
            <a:r>
              <a:rPr lang="es-MX" sz="4800" b="1" dirty="0">
                <a:cs typeface="Arial" panose="020B0604020202020204" pitchFamily="34" charset="0"/>
              </a:rPr>
              <a:t>ALGUNOS ACUERDOS RELEVANTES EMITIDOS POR EL </a:t>
            </a:r>
          </a:p>
          <a:p>
            <a:pPr algn="ctr"/>
            <a:r>
              <a:rPr lang="es-MX" sz="4800" b="1" dirty="0">
                <a:cs typeface="Arial" panose="020B0604020202020204" pitchFamily="34" charset="0"/>
              </a:rPr>
              <a:t>CE DEL IEPCT </a:t>
            </a:r>
          </a:p>
          <a:p>
            <a:pPr algn="ctr"/>
            <a:r>
              <a:rPr lang="es-MX" sz="4800" b="1" dirty="0">
                <a:cs typeface="Arial" panose="020B0604020202020204" pitchFamily="34" charset="0"/>
              </a:rPr>
              <a:t>2023 </a:t>
            </a:r>
          </a:p>
        </p:txBody>
      </p:sp>
    </p:spTree>
    <p:extLst>
      <p:ext uri="{BB962C8B-B14F-4D97-AF65-F5344CB8AC3E}">
        <p14:creationId xmlns:p14="http://schemas.microsoft.com/office/powerpoint/2010/main" val="4038368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7E9EA-B8BA-4070-880E-F036FA3E0680}"/>
              </a:ext>
            </a:extLst>
          </p:cNvPr>
          <p:cNvSpPr>
            <a:spLocks noGrp="1"/>
          </p:cNvSpPr>
          <p:nvPr>
            <p:ph type="title"/>
          </p:nvPr>
        </p:nvSpPr>
        <p:spPr>
          <a:xfrm>
            <a:off x="1882589" y="624110"/>
            <a:ext cx="9622024" cy="1111557"/>
          </a:xfrm>
        </p:spPr>
        <p:txBody>
          <a:bodyPr>
            <a:normAutofit fontScale="90000"/>
          </a:bodyPr>
          <a:lstStyle/>
          <a:p>
            <a:r>
              <a:rPr lang="es-ES" dirty="0"/>
              <a:t>La Jornada Electoral se divide en cinco momentos: </a:t>
            </a:r>
            <a:br>
              <a:rPr lang="es-ES" dirty="0"/>
            </a:br>
            <a:endParaRPr lang="es-MX" dirty="0"/>
          </a:p>
        </p:txBody>
      </p:sp>
      <p:sp>
        <p:nvSpPr>
          <p:cNvPr id="3" name="Marcador de contenido 2">
            <a:extLst>
              <a:ext uri="{FF2B5EF4-FFF2-40B4-BE49-F238E27FC236}">
                <a16:creationId xmlns:a16="http://schemas.microsoft.com/office/drawing/2014/main" id="{B2C02C54-70F7-4876-AB27-889E02E13221}"/>
              </a:ext>
            </a:extLst>
          </p:cNvPr>
          <p:cNvSpPr>
            <a:spLocks noGrp="1"/>
          </p:cNvSpPr>
          <p:nvPr>
            <p:ph idx="1"/>
          </p:nvPr>
        </p:nvSpPr>
        <p:spPr>
          <a:xfrm>
            <a:off x="1954207" y="2167466"/>
            <a:ext cx="8915400" cy="3743755"/>
          </a:xfrm>
        </p:spPr>
        <p:txBody>
          <a:bodyPr>
            <a:normAutofit/>
          </a:bodyPr>
          <a:lstStyle/>
          <a:p>
            <a:r>
              <a:rPr lang="es-ES" b="1" dirty="0"/>
              <a:t>1</a:t>
            </a:r>
            <a:r>
              <a:rPr lang="es-ES" dirty="0"/>
              <a:t>. </a:t>
            </a:r>
            <a:r>
              <a:rPr lang="es-ES" b="1" dirty="0"/>
              <a:t>Preparación e instalación de la casilla. </a:t>
            </a:r>
          </a:p>
          <a:p>
            <a:endParaRPr lang="es-ES" b="1" dirty="0"/>
          </a:p>
          <a:p>
            <a:r>
              <a:rPr lang="es-ES" b="1" dirty="0"/>
              <a:t>2. Votación, que incluye inicio, desarrollo y cierre. </a:t>
            </a:r>
          </a:p>
          <a:p>
            <a:endParaRPr lang="es-ES" b="1" dirty="0"/>
          </a:p>
          <a:p>
            <a:r>
              <a:rPr lang="es-ES" b="1" dirty="0"/>
              <a:t>3. Conteo de los votos y llenado de las actas. </a:t>
            </a:r>
          </a:p>
          <a:p>
            <a:endParaRPr lang="es-ES" b="1" dirty="0"/>
          </a:p>
          <a:p>
            <a:r>
              <a:rPr lang="es-ES" b="1" dirty="0"/>
              <a:t>4. Integración de los expedientes de casilla y de los paquetes electorales.</a:t>
            </a:r>
          </a:p>
          <a:p>
            <a:endParaRPr lang="es-ES" b="1" dirty="0"/>
          </a:p>
          <a:p>
            <a:r>
              <a:rPr lang="es-ES" b="1" dirty="0"/>
              <a:t>5. Publicación de los resultados y clausura de la casilla.</a:t>
            </a:r>
            <a:endParaRPr lang="es-MX" b="1" dirty="0"/>
          </a:p>
        </p:txBody>
      </p:sp>
      <p:sp>
        <p:nvSpPr>
          <p:cNvPr id="4" name="Marcador de número de diapositiva 3">
            <a:extLst>
              <a:ext uri="{FF2B5EF4-FFF2-40B4-BE49-F238E27FC236}">
                <a16:creationId xmlns:a16="http://schemas.microsoft.com/office/drawing/2014/main" id="{7E1FA95C-53F7-4FC3-B146-D34BAA022D4F}"/>
              </a:ext>
            </a:extLst>
          </p:cNvPr>
          <p:cNvSpPr>
            <a:spLocks noGrp="1"/>
          </p:cNvSpPr>
          <p:nvPr>
            <p:ph type="sldNum" sz="quarter" idx="12"/>
          </p:nvPr>
        </p:nvSpPr>
        <p:spPr/>
        <p:txBody>
          <a:bodyPr/>
          <a:lstStyle/>
          <a:p>
            <a:fld id="{7F435081-CFB1-4999-ABED-67D2EC110076}" type="slidenum">
              <a:rPr lang="es-MX" smtClean="0"/>
              <a:t>30</a:t>
            </a:fld>
            <a:endParaRPr lang="es-MX"/>
          </a:p>
        </p:txBody>
      </p:sp>
    </p:spTree>
    <p:extLst>
      <p:ext uri="{BB962C8B-B14F-4D97-AF65-F5344CB8AC3E}">
        <p14:creationId xmlns:p14="http://schemas.microsoft.com/office/powerpoint/2010/main" val="3639642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528AED-32D9-41EE-BB8F-17CA9B8E9441}"/>
              </a:ext>
            </a:extLst>
          </p:cNvPr>
          <p:cNvSpPr>
            <a:spLocks noGrp="1"/>
          </p:cNvSpPr>
          <p:nvPr>
            <p:ph type="title"/>
          </p:nvPr>
        </p:nvSpPr>
        <p:spPr>
          <a:xfrm>
            <a:off x="2040467" y="818844"/>
            <a:ext cx="9464145" cy="679757"/>
          </a:xfrm>
        </p:spPr>
        <p:txBody>
          <a:bodyPr>
            <a:normAutofit fontScale="90000"/>
          </a:bodyPr>
          <a:lstStyle/>
          <a:p>
            <a:r>
              <a:rPr lang="es-ES" b="1" dirty="0"/>
              <a:t>¿Quiénes participan en la Jornada Electoral? </a:t>
            </a:r>
            <a:br>
              <a:rPr lang="es-ES" dirty="0"/>
            </a:br>
            <a:endParaRPr lang="es-MX" dirty="0"/>
          </a:p>
        </p:txBody>
      </p:sp>
      <p:sp>
        <p:nvSpPr>
          <p:cNvPr id="3" name="Marcador de contenido 2">
            <a:extLst>
              <a:ext uri="{FF2B5EF4-FFF2-40B4-BE49-F238E27FC236}">
                <a16:creationId xmlns:a16="http://schemas.microsoft.com/office/drawing/2014/main" id="{64E0A23F-46B8-4C60-B6AF-BA19CD8AD530}"/>
              </a:ext>
            </a:extLst>
          </p:cNvPr>
          <p:cNvSpPr>
            <a:spLocks noGrp="1"/>
          </p:cNvSpPr>
          <p:nvPr>
            <p:ph idx="1"/>
          </p:nvPr>
        </p:nvSpPr>
        <p:spPr>
          <a:xfrm>
            <a:off x="1888067" y="1938867"/>
            <a:ext cx="9616545" cy="4165600"/>
          </a:xfrm>
          <a:ln w="19050"/>
        </p:spPr>
        <p:style>
          <a:lnRef idx="2">
            <a:schemeClr val="accent5"/>
          </a:lnRef>
          <a:fillRef idx="1">
            <a:schemeClr val="lt1"/>
          </a:fillRef>
          <a:effectRef idx="0">
            <a:schemeClr val="accent5"/>
          </a:effectRef>
          <a:fontRef idx="minor">
            <a:schemeClr val="dk1"/>
          </a:fontRef>
        </p:style>
        <p:txBody>
          <a:bodyPr>
            <a:normAutofit/>
          </a:bodyPr>
          <a:lstStyle/>
          <a:p>
            <a:r>
              <a:rPr lang="es-ES" dirty="0"/>
              <a:t>Las personas que pueden estar en las casillas durante la Jornada Electoral son: </a:t>
            </a:r>
          </a:p>
          <a:p>
            <a:pPr marL="0" indent="0" algn="just">
              <a:buNone/>
            </a:pPr>
            <a:r>
              <a:rPr lang="es-ES" dirty="0"/>
              <a:t>Las y los funcionarios de mesa directiva de casilla, quienes son las personas sorteadas, designadas y capacitadas por el Instituto Nacional Electoral para recibir, contar y registrar los votos, y ocupan los siguientes cargos:</a:t>
            </a:r>
          </a:p>
          <a:p>
            <a:pPr marL="0" indent="0">
              <a:buNone/>
            </a:pPr>
            <a:r>
              <a:rPr lang="es-ES" dirty="0"/>
              <a:t> ✓ Presidente o Presidenta </a:t>
            </a:r>
          </a:p>
          <a:p>
            <a:pPr marL="0" indent="0">
              <a:buNone/>
            </a:pPr>
            <a:r>
              <a:rPr lang="es-ES" dirty="0"/>
              <a:t>✓ Primer Secretario o Secretaria </a:t>
            </a:r>
          </a:p>
          <a:p>
            <a:pPr marL="0" indent="0">
              <a:buNone/>
            </a:pPr>
            <a:r>
              <a:rPr lang="es-ES" dirty="0"/>
              <a:t>✓ Segundo Secretario o Secretaria </a:t>
            </a:r>
          </a:p>
          <a:p>
            <a:pPr marL="0" indent="0">
              <a:buNone/>
            </a:pPr>
            <a:r>
              <a:rPr lang="es-ES" dirty="0"/>
              <a:t>✓ Primer Escrutador o Escrutadora </a:t>
            </a:r>
          </a:p>
          <a:p>
            <a:pPr marL="0" indent="0">
              <a:buNone/>
            </a:pPr>
            <a:r>
              <a:rPr lang="es-ES" dirty="0"/>
              <a:t>✓ Segundo Escrutador o Escrutadora </a:t>
            </a:r>
          </a:p>
          <a:p>
            <a:pPr marL="0" indent="0">
              <a:buNone/>
            </a:pPr>
            <a:r>
              <a:rPr lang="es-ES" dirty="0"/>
              <a:t>✓ Tercer Escrutador o Escrutadora </a:t>
            </a:r>
          </a:p>
          <a:p>
            <a:pPr marL="0" indent="0">
              <a:buNone/>
            </a:pPr>
            <a:r>
              <a:rPr lang="es-ES" dirty="0"/>
              <a:t>✓ Tres suplentes generales</a:t>
            </a:r>
            <a:endParaRPr lang="es-MX" dirty="0"/>
          </a:p>
        </p:txBody>
      </p:sp>
      <p:sp>
        <p:nvSpPr>
          <p:cNvPr id="4" name="Marcador de número de diapositiva 3">
            <a:extLst>
              <a:ext uri="{FF2B5EF4-FFF2-40B4-BE49-F238E27FC236}">
                <a16:creationId xmlns:a16="http://schemas.microsoft.com/office/drawing/2014/main" id="{DC403427-A44C-4F87-AD4B-0BB2106F37DB}"/>
              </a:ext>
            </a:extLst>
          </p:cNvPr>
          <p:cNvSpPr>
            <a:spLocks noGrp="1"/>
          </p:cNvSpPr>
          <p:nvPr>
            <p:ph type="sldNum" sz="quarter" idx="12"/>
          </p:nvPr>
        </p:nvSpPr>
        <p:spPr/>
        <p:txBody>
          <a:bodyPr/>
          <a:lstStyle/>
          <a:p>
            <a:fld id="{7F435081-CFB1-4999-ABED-67D2EC110076}" type="slidenum">
              <a:rPr lang="es-MX" smtClean="0"/>
              <a:t>31</a:t>
            </a:fld>
            <a:endParaRPr lang="es-MX"/>
          </a:p>
        </p:txBody>
      </p:sp>
    </p:spTree>
    <p:extLst>
      <p:ext uri="{BB962C8B-B14F-4D97-AF65-F5344CB8AC3E}">
        <p14:creationId xmlns:p14="http://schemas.microsoft.com/office/powerpoint/2010/main" val="4242521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43241" y="289049"/>
            <a:ext cx="7584831" cy="707886"/>
          </a:xfrm>
          <a:prstGeom prst="rect">
            <a:avLst/>
          </a:prstGeom>
        </p:spPr>
        <p:txBody>
          <a:bodyPr wrap="square">
            <a:spAutoFit/>
          </a:bodyPr>
          <a:lstStyle/>
          <a:p>
            <a:pPr algn="just"/>
            <a:r>
              <a:rPr lang="es-ES" sz="20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En el apartado correspondiente a la instalación, se hará constar: </a:t>
            </a:r>
          </a:p>
          <a:p>
            <a:pPr algn="just"/>
            <a:endParaRPr lang="es-ES" sz="20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sp>
        <p:nvSpPr>
          <p:cNvPr id="5" name="CuadroTexto 4"/>
          <p:cNvSpPr txBox="1"/>
          <p:nvPr/>
        </p:nvSpPr>
        <p:spPr>
          <a:xfrm>
            <a:off x="8233137" y="6528814"/>
            <a:ext cx="3958863" cy="307777"/>
          </a:xfrm>
          <a:prstGeom prst="rect">
            <a:avLst/>
          </a:prstGeom>
          <a:noFill/>
        </p:spPr>
        <p:txBody>
          <a:bodyPr wrap="square" rtlCol="0">
            <a:spAutoFit/>
          </a:bodyPr>
          <a:lstStyle/>
          <a:p>
            <a:r>
              <a:rPr lang="es-MX" sz="1400" i="1" dirty="0">
                <a:latin typeface="Arial" panose="020B0604020202020204" pitchFamily="34" charset="0"/>
                <a:cs typeface="Arial" panose="020B0604020202020204" pitchFamily="34" charset="0"/>
              </a:rPr>
              <a:t>Artículo 223, numeral 5, 6 y 7  de la LEPPET</a:t>
            </a:r>
          </a:p>
        </p:txBody>
      </p:sp>
      <p:sp>
        <p:nvSpPr>
          <p:cNvPr id="6" name="Rectángulo 5"/>
          <p:cNvSpPr/>
          <p:nvPr/>
        </p:nvSpPr>
        <p:spPr>
          <a:xfrm>
            <a:off x="555377" y="5832661"/>
            <a:ext cx="7016263" cy="338554"/>
          </a:xfrm>
          <a:prstGeom prst="rect">
            <a:avLst/>
          </a:prstGeom>
        </p:spPr>
        <p:txBody>
          <a:bodyPr wrap="square">
            <a:spAutoFit/>
          </a:bodyPr>
          <a:lstStyle/>
          <a:p>
            <a:pPr algn="just"/>
            <a:r>
              <a:rPr lang="es-ES" sz="1600" b="1" dirty="0">
                <a:latin typeface="Arial" panose="020B0604020202020204" pitchFamily="34" charset="0"/>
                <a:cs typeface="Arial" panose="020B0604020202020204" pitchFamily="34" charset="0"/>
              </a:rPr>
              <a:t>En ningún caso se podrán recibir votos antes de las 8:00 horas. </a:t>
            </a:r>
          </a:p>
        </p:txBody>
      </p:sp>
      <p:sp>
        <p:nvSpPr>
          <p:cNvPr id="7" name="Rectángulo 6"/>
          <p:cNvSpPr/>
          <p:nvPr/>
        </p:nvSpPr>
        <p:spPr>
          <a:xfrm>
            <a:off x="555377" y="6190260"/>
            <a:ext cx="10687053" cy="338554"/>
          </a:xfrm>
          <a:prstGeom prst="rect">
            <a:avLst/>
          </a:prstGeom>
        </p:spPr>
        <p:txBody>
          <a:bodyPr wrap="square">
            <a:spAutoFit/>
          </a:bodyPr>
          <a:lstStyle/>
          <a:p>
            <a:pPr algn="just"/>
            <a:r>
              <a:rPr lang="es-ES" sz="1600" b="1" dirty="0">
                <a:latin typeface="Arial" panose="020B0604020202020204" pitchFamily="34" charset="0"/>
                <a:cs typeface="Arial" panose="020B0604020202020204" pitchFamily="34" charset="0"/>
              </a:rPr>
              <a:t>Los miembros de la mesa directiva de la casilla no podrán retirarse sino hasta que ésta sea clausurada. </a:t>
            </a:r>
            <a:endParaRPr lang="es-MX" sz="1600" b="1" dirty="0">
              <a:latin typeface="Arial" panose="020B0604020202020204" pitchFamily="34" charset="0"/>
              <a:cs typeface="Arial" panose="020B0604020202020204" pitchFamily="34" charset="0"/>
            </a:endParaRPr>
          </a:p>
        </p:txBody>
      </p:sp>
      <p:graphicFrame>
        <p:nvGraphicFramePr>
          <p:cNvPr id="8" name="Diagrama 7"/>
          <p:cNvGraphicFramePr/>
          <p:nvPr>
            <p:extLst>
              <p:ext uri="{D42A27DB-BD31-4B8C-83A1-F6EECF244321}">
                <p14:modId xmlns:p14="http://schemas.microsoft.com/office/powerpoint/2010/main" val="259421281"/>
              </p:ext>
            </p:extLst>
          </p:nvPr>
        </p:nvGraphicFramePr>
        <p:xfrm>
          <a:off x="2050375" y="530321"/>
          <a:ext cx="919205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Voto LN INER - Centr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228" y="2438400"/>
            <a:ext cx="2433890" cy="173459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36AECAC8-03BD-4F42-A267-97420E5D9434}"/>
              </a:ext>
            </a:extLst>
          </p:cNvPr>
          <p:cNvSpPr txBox="1"/>
          <p:nvPr/>
        </p:nvSpPr>
        <p:spPr>
          <a:xfrm>
            <a:off x="2362200" y="903800"/>
            <a:ext cx="330200" cy="369332"/>
          </a:xfrm>
          <a:prstGeom prst="rect">
            <a:avLst/>
          </a:prstGeom>
          <a:noFill/>
        </p:spPr>
        <p:txBody>
          <a:bodyPr wrap="square" rtlCol="0">
            <a:spAutoFit/>
          </a:bodyPr>
          <a:lstStyle/>
          <a:p>
            <a:r>
              <a:rPr lang="es-MX" b="1" dirty="0"/>
              <a:t>I.</a:t>
            </a:r>
          </a:p>
        </p:txBody>
      </p:sp>
      <p:sp>
        <p:nvSpPr>
          <p:cNvPr id="9" name="CuadroTexto 8">
            <a:extLst>
              <a:ext uri="{FF2B5EF4-FFF2-40B4-BE49-F238E27FC236}">
                <a16:creationId xmlns:a16="http://schemas.microsoft.com/office/drawing/2014/main" id="{A971A2DA-92B2-4689-8D93-B741DDB49D1A}"/>
              </a:ext>
            </a:extLst>
          </p:cNvPr>
          <p:cNvSpPr txBox="1"/>
          <p:nvPr/>
        </p:nvSpPr>
        <p:spPr>
          <a:xfrm>
            <a:off x="2810934" y="1742004"/>
            <a:ext cx="448733" cy="369332"/>
          </a:xfrm>
          <a:prstGeom prst="rect">
            <a:avLst/>
          </a:prstGeom>
          <a:noFill/>
        </p:spPr>
        <p:txBody>
          <a:bodyPr wrap="square" rtlCol="0">
            <a:spAutoFit/>
          </a:bodyPr>
          <a:lstStyle/>
          <a:p>
            <a:r>
              <a:rPr lang="es-MX" b="1" dirty="0"/>
              <a:t>II.</a:t>
            </a:r>
          </a:p>
        </p:txBody>
      </p:sp>
      <p:sp>
        <p:nvSpPr>
          <p:cNvPr id="10" name="CuadroTexto 9">
            <a:extLst>
              <a:ext uri="{FF2B5EF4-FFF2-40B4-BE49-F238E27FC236}">
                <a16:creationId xmlns:a16="http://schemas.microsoft.com/office/drawing/2014/main" id="{28F2BA4B-F175-4EAE-AF20-FFFF7F711302}"/>
              </a:ext>
            </a:extLst>
          </p:cNvPr>
          <p:cNvSpPr txBox="1"/>
          <p:nvPr/>
        </p:nvSpPr>
        <p:spPr>
          <a:xfrm>
            <a:off x="2963334" y="2588671"/>
            <a:ext cx="448733" cy="369332"/>
          </a:xfrm>
          <a:prstGeom prst="rect">
            <a:avLst/>
          </a:prstGeom>
          <a:noFill/>
        </p:spPr>
        <p:txBody>
          <a:bodyPr wrap="square" rtlCol="0">
            <a:spAutoFit/>
          </a:bodyPr>
          <a:lstStyle/>
          <a:p>
            <a:r>
              <a:rPr lang="es-MX" b="1" dirty="0"/>
              <a:t>III.</a:t>
            </a:r>
          </a:p>
        </p:txBody>
      </p:sp>
      <p:sp>
        <p:nvSpPr>
          <p:cNvPr id="11" name="CuadroTexto 10">
            <a:extLst>
              <a:ext uri="{FF2B5EF4-FFF2-40B4-BE49-F238E27FC236}">
                <a16:creationId xmlns:a16="http://schemas.microsoft.com/office/drawing/2014/main" id="{C3DEEE97-EDC6-42DF-99F1-F78083D82330}"/>
              </a:ext>
            </a:extLst>
          </p:cNvPr>
          <p:cNvSpPr txBox="1"/>
          <p:nvPr/>
        </p:nvSpPr>
        <p:spPr>
          <a:xfrm>
            <a:off x="2963335" y="3443806"/>
            <a:ext cx="491068" cy="369332"/>
          </a:xfrm>
          <a:prstGeom prst="rect">
            <a:avLst/>
          </a:prstGeom>
          <a:noFill/>
        </p:spPr>
        <p:txBody>
          <a:bodyPr wrap="square" rtlCol="0">
            <a:spAutoFit/>
          </a:bodyPr>
          <a:lstStyle/>
          <a:p>
            <a:r>
              <a:rPr lang="es-MX" b="1" dirty="0"/>
              <a:t>IV.</a:t>
            </a:r>
          </a:p>
        </p:txBody>
      </p:sp>
      <p:sp>
        <p:nvSpPr>
          <p:cNvPr id="12" name="CuadroTexto 11">
            <a:extLst>
              <a:ext uri="{FF2B5EF4-FFF2-40B4-BE49-F238E27FC236}">
                <a16:creationId xmlns:a16="http://schemas.microsoft.com/office/drawing/2014/main" id="{23DC997B-A67F-4DC4-9DA6-A182CBAD9844}"/>
              </a:ext>
            </a:extLst>
          </p:cNvPr>
          <p:cNvSpPr txBox="1"/>
          <p:nvPr/>
        </p:nvSpPr>
        <p:spPr>
          <a:xfrm>
            <a:off x="2785530" y="4324340"/>
            <a:ext cx="448733" cy="369332"/>
          </a:xfrm>
          <a:prstGeom prst="rect">
            <a:avLst/>
          </a:prstGeom>
          <a:noFill/>
        </p:spPr>
        <p:txBody>
          <a:bodyPr wrap="square" rtlCol="0">
            <a:spAutoFit/>
          </a:bodyPr>
          <a:lstStyle/>
          <a:p>
            <a:r>
              <a:rPr lang="es-MX" b="1" dirty="0"/>
              <a:t>V.</a:t>
            </a:r>
          </a:p>
        </p:txBody>
      </p:sp>
      <p:sp>
        <p:nvSpPr>
          <p:cNvPr id="13" name="CuadroTexto 12">
            <a:extLst>
              <a:ext uri="{FF2B5EF4-FFF2-40B4-BE49-F238E27FC236}">
                <a16:creationId xmlns:a16="http://schemas.microsoft.com/office/drawing/2014/main" id="{28CC1284-FD59-4C15-8E47-7ED066BB1769}"/>
              </a:ext>
            </a:extLst>
          </p:cNvPr>
          <p:cNvSpPr txBox="1"/>
          <p:nvPr/>
        </p:nvSpPr>
        <p:spPr>
          <a:xfrm>
            <a:off x="2243667" y="5162540"/>
            <a:ext cx="499529" cy="369332"/>
          </a:xfrm>
          <a:prstGeom prst="rect">
            <a:avLst/>
          </a:prstGeom>
          <a:noFill/>
        </p:spPr>
        <p:txBody>
          <a:bodyPr wrap="square" rtlCol="0">
            <a:spAutoFit/>
          </a:bodyPr>
          <a:lstStyle/>
          <a:p>
            <a:r>
              <a:rPr lang="es-MX" b="1" dirty="0"/>
              <a:t>VI.</a:t>
            </a:r>
          </a:p>
        </p:txBody>
      </p:sp>
      <p:sp>
        <p:nvSpPr>
          <p:cNvPr id="3" name="Marcador de número de diapositiva 2">
            <a:extLst>
              <a:ext uri="{FF2B5EF4-FFF2-40B4-BE49-F238E27FC236}">
                <a16:creationId xmlns:a16="http://schemas.microsoft.com/office/drawing/2014/main" id="{EB732CB4-081B-47D8-BAA0-7C861E9CF3D1}"/>
              </a:ext>
            </a:extLst>
          </p:cNvPr>
          <p:cNvSpPr>
            <a:spLocks noGrp="1"/>
          </p:cNvSpPr>
          <p:nvPr>
            <p:ph type="sldNum" sz="quarter" idx="12"/>
          </p:nvPr>
        </p:nvSpPr>
        <p:spPr/>
        <p:txBody>
          <a:bodyPr/>
          <a:lstStyle/>
          <a:p>
            <a:fld id="{7F435081-CFB1-4999-ABED-67D2EC110076}" type="slidenum">
              <a:rPr lang="es-MX" smtClean="0"/>
              <a:t>32</a:t>
            </a:fld>
            <a:endParaRPr lang="es-MX"/>
          </a:p>
        </p:txBody>
      </p:sp>
    </p:spTree>
    <p:extLst>
      <p:ext uri="{BB962C8B-B14F-4D97-AF65-F5344CB8AC3E}">
        <p14:creationId xmlns:p14="http://schemas.microsoft.com/office/powerpoint/2010/main" val="2028092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1483672" y="787782"/>
            <a:ext cx="10047928" cy="5781169"/>
          </a:xfrm>
          <a:prstGeom prst="rect">
            <a:avLst/>
          </a:prstGeom>
        </p:spPr>
      </p:pic>
      <p:sp>
        <p:nvSpPr>
          <p:cNvPr id="4" name="Rectángulo 3"/>
          <p:cNvSpPr/>
          <p:nvPr/>
        </p:nvSpPr>
        <p:spPr>
          <a:xfrm>
            <a:off x="4984956" y="289049"/>
            <a:ext cx="3302702" cy="707886"/>
          </a:xfrm>
          <a:prstGeom prst="rect">
            <a:avLst/>
          </a:prstGeom>
        </p:spPr>
        <p:txBody>
          <a:bodyPr wrap="square">
            <a:spAutoFit/>
          </a:bodyPr>
          <a:lstStyle/>
          <a:p>
            <a:pPr algn="just"/>
            <a:r>
              <a:rPr lang="es-ES" sz="20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Acta de escrutinio y cómputo</a:t>
            </a:r>
          </a:p>
          <a:p>
            <a:pPr algn="just"/>
            <a:endParaRPr lang="es-ES" sz="20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sp>
        <p:nvSpPr>
          <p:cNvPr id="2" name="Marcador de número de diapositiva 1">
            <a:extLst>
              <a:ext uri="{FF2B5EF4-FFF2-40B4-BE49-F238E27FC236}">
                <a16:creationId xmlns:a16="http://schemas.microsoft.com/office/drawing/2014/main" id="{FA602C87-9B93-40A3-AFF0-04E7C8365F59}"/>
              </a:ext>
            </a:extLst>
          </p:cNvPr>
          <p:cNvSpPr>
            <a:spLocks noGrp="1"/>
          </p:cNvSpPr>
          <p:nvPr>
            <p:ph type="sldNum" sz="quarter" idx="12"/>
          </p:nvPr>
        </p:nvSpPr>
        <p:spPr/>
        <p:txBody>
          <a:bodyPr/>
          <a:lstStyle/>
          <a:p>
            <a:fld id="{7F435081-CFB1-4999-ABED-67D2EC110076}" type="slidenum">
              <a:rPr lang="es-MX" smtClean="0"/>
              <a:t>33</a:t>
            </a:fld>
            <a:endParaRPr lang="es-MX"/>
          </a:p>
        </p:txBody>
      </p:sp>
    </p:spTree>
    <p:extLst>
      <p:ext uri="{BB962C8B-B14F-4D97-AF65-F5344CB8AC3E}">
        <p14:creationId xmlns:p14="http://schemas.microsoft.com/office/powerpoint/2010/main" val="3747891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999470" y="463220"/>
            <a:ext cx="2780187" cy="707886"/>
          </a:xfrm>
          <a:prstGeom prst="rect">
            <a:avLst/>
          </a:prstGeom>
        </p:spPr>
        <p:txBody>
          <a:bodyPr wrap="square">
            <a:spAutoFit/>
          </a:bodyPr>
          <a:lstStyle/>
          <a:p>
            <a:pPr algn="just"/>
            <a:r>
              <a:rPr lang="es-ES" sz="20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Acta de Jornada Electoral</a:t>
            </a:r>
          </a:p>
          <a:p>
            <a:pPr algn="just"/>
            <a:endParaRPr lang="es-ES" sz="20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sp>
        <p:nvSpPr>
          <p:cNvPr id="6" name="Flecha izquierda 5">
            <a:hlinkClick r:id="" action="ppaction://noaction"/>
          </p:cNvPr>
          <p:cNvSpPr/>
          <p:nvPr/>
        </p:nvSpPr>
        <p:spPr>
          <a:xfrm>
            <a:off x="345168" y="5837629"/>
            <a:ext cx="1381371" cy="757923"/>
          </a:xfrm>
          <a:prstGeom prst="lef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latin typeface="Arial" panose="020B0604020202020204" pitchFamily="34" charset="0"/>
                <a:cs typeface="Arial" panose="020B0604020202020204" pitchFamily="34" charset="0"/>
              </a:rPr>
              <a:t>Calendario Electoral</a:t>
            </a:r>
          </a:p>
        </p:txBody>
      </p:sp>
      <p:pic>
        <p:nvPicPr>
          <p:cNvPr id="1026" name="Picture 2" descr="DOF - Diario Oficial de la Feder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099" y="226679"/>
            <a:ext cx="9717530" cy="6401363"/>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BEACCAFB-C05D-4D0E-A00F-EF5871B0BEEF}"/>
              </a:ext>
            </a:extLst>
          </p:cNvPr>
          <p:cNvSpPr>
            <a:spLocks noGrp="1"/>
          </p:cNvSpPr>
          <p:nvPr>
            <p:ph type="sldNum" sz="quarter" idx="12"/>
          </p:nvPr>
        </p:nvSpPr>
        <p:spPr/>
        <p:txBody>
          <a:bodyPr/>
          <a:lstStyle/>
          <a:p>
            <a:fld id="{7F435081-CFB1-4999-ABED-67D2EC110076}" type="slidenum">
              <a:rPr lang="es-MX" smtClean="0"/>
              <a:t>34</a:t>
            </a:fld>
            <a:endParaRPr lang="es-MX"/>
          </a:p>
        </p:txBody>
      </p:sp>
    </p:spTree>
    <p:extLst>
      <p:ext uri="{BB962C8B-B14F-4D97-AF65-F5344CB8AC3E}">
        <p14:creationId xmlns:p14="http://schemas.microsoft.com/office/powerpoint/2010/main" val="4190589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9416C25-E6E0-4CBF-B167-7751E468BE0A}"/>
              </a:ext>
            </a:extLst>
          </p:cNvPr>
          <p:cNvSpPr>
            <a:spLocks noGrp="1"/>
          </p:cNvSpPr>
          <p:nvPr>
            <p:ph type="sldNum" sz="quarter" idx="12"/>
          </p:nvPr>
        </p:nvSpPr>
        <p:spPr/>
        <p:txBody>
          <a:bodyPr/>
          <a:lstStyle/>
          <a:p>
            <a:fld id="{7F435081-CFB1-4999-ABED-67D2EC110076}" type="slidenum">
              <a:rPr lang="es-MX" smtClean="0"/>
              <a:t>35</a:t>
            </a:fld>
            <a:endParaRPr lang="es-MX"/>
          </a:p>
        </p:txBody>
      </p:sp>
      <p:graphicFrame>
        <p:nvGraphicFramePr>
          <p:cNvPr id="5" name="Diagrama 4">
            <a:extLst>
              <a:ext uri="{FF2B5EF4-FFF2-40B4-BE49-F238E27FC236}">
                <a16:creationId xmlns:a16="http://schemas.microsoft.com/office/drawing/2014/main" id="{60E3068E-3469-4336-8335-25D6A71E9D62}"/>
              </a:ext>
            </a:extLst>
          </p:cNvPr>
          <p:cNvGraphicFramePr/>
          <p:nvPr>
            <p:extLst>
              <p:ext uri="{D42A27DB-BD31-4B8C-83A1-F6EECF244321}">
                <p14:modId xmlns:p14="http://schemas.microsoft.com/office/powerpoint/2010/main" val="3897224007"/>
              </p:ext>
            </p:extLst>
          </p:nvPr>
        </p:nvGraphicFramePr>
        <p:xfrm>
          <a:off x="1691881" y="1573350"/>
          <a:ext cx="8979989" cy="4322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a:extLst>
              <a:ext uri="{FF2B5EF4-FFF2-40B4-BE49-F238E27FC236}">
                <a16:creationId xmlns:a16="http://schemas.microsoft.com/office/drawing/2014/main" id="{B1D9248C-A9FB-40F7-BEE6-822990656107}"/>
              </a:ext>
            </a:extLst>
          </p:cNvPr>
          <p:cNvSpPr/>
          <p:nvPr/>
        </p:nvSpPr>
        <p:spPr>
          <a:xfrm>
            <a:off x="2775129" y="719728"/>
            <a:ext cx="6875600" cy="400110"/>
          </a:xfrm>
          <a:prstGeom prst="rect">
            <a:avLst/>
          </a:prstGeom>
        </p:spPr>
        <p:txBody>
          <a:bodyPr wrap="none">
            <a:spAutoFit/>
          </a:bodyPr>
          <a:lstStyle/>
          <a:p>
            <a:pPr lvl="0"/>
            <a:r>
              <a:rPr lang="es-E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Acciones inmediatas al término de la Jornada Electoral</a:t>
            </a:r>
          </a:p>
        </p:txBody>
      </p:sp>
    </p:spTree>
    <p:extLst>
      <p:ext uri="{BB962C8B-B14F-4D97-AF65-F5344CB8AC3E}">
        <p14:creationId xmlns:p14="http://schemas.microsoft.com/office/powerpoint/2010/main" val="1323993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8A9539E-55DD-4EA6-86EC-BE1150D43192}"/>
              </a:ext>
            </a:extLst>
          </p:cNvPr>
          <p:cNvSpPr>
            <a:spLocks noGrp="1"/>
          </p:cNvSpPr>
          <p:nvPr>
            <p:ph type="sldNum" sz="quarter" idx="12"/>
          </p:nvPr>
        </p:nvSpPr>
        <p:spPr/>
        <p:txBody>
          <a:bodyPr/>
          <a:lstStyle/>
          <a:p>
            <a:fld id="{7F435081-CFB1-4999-ABED-67D2EC110076}" type="slidenum">
              <a:rPr lang="es-MX" smtClean="0"/>
              <a:t>36</a:t>
            </a:fld>
            <a:endParaRPr lang="es-MX"/>
          </a:p>
        </p:txBody>
      </p:sp>
      <p:graphicFrame>
        <p:nvGraphicFramePr>
          <p:cNvPr id="5" name="Diagrama 4">
            <a:extLst>
              <a:ext uri="{FF2B5EF4-FFF2-40B4-BE49-F238E27FC236}">
                <a16:creationId xmlns:a16="http://schemas.microsoft.com/office/drawing/2014/main" id="{43D62929-4741-457F-A78E-77D5BFBCDE01}"/>
              </a:ext>
            </a:extLst>
          </p:cNvPr>
          <p:cNvGraphicFramePr/>
          <p:nvPr>
            <p:extLst>
              <p:ext uri="{D42A27DB-BD31-4B8C-83A1-F6EECF244321}">
                <p14:modId xmlns:p14="http://schemas.microsoft.com/office/powerpoint/2010/main" val="123354620"/>
              </p:ext>
            </p:extLst>
          </p:nvPr>
        </p:nvGraphicFramePr>
        <p:xfrm>
          <a:off x="1888066" y="1464733"/>
          <a:ext cx="9169401" cy="4975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a:extLst>
              <a:ext uri="{FF2B5EF4-FFF2-40B4-BE49-F238E27FC236}">
                <a16:creationId xmlns:a16="http://schemas.microsoft.com/office/drawing/2014/main" id="{599EBEDA-BF17-4B3E-AE79-306242815AFB}"/>
              </a:ext>
            </a:extLst>
          </p:cNvPr>
          <p:cNvSpPr/>
          <p:nvPr/>
        </p:nvSpPr>
        <p:spPr>
          <a:xfrm>
            <a:off x="4804383" y="357443"/>
            <a:ext cx="2733441" cy="400110"/>
          </a:xfrm>
          <a:prstGeom prst="rect">
            <a:avLst/>
          </a:prstGeom>
        </p:spPr>
        <p:txBody>
          <a:bodyPr wrap="none">
            <a:spAutoFit/>
          </a:bodyPr>
          <a:lstStyle/>
          <a:p>
            <a:r>
              <a:rPr lang="es-E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Actividades previas  </a:t>
            </a:r>
            <a:endParaRPr lang="es-E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Flecha curvada hacia arriba 5">
            <a:extLst>
              <a:ext uri="{FF2B5EF4-FFF2-40B4-BE49-F238E27FC236}">
                <a16:creationId xmlns:a16="http://schemas.microsoft.com/office/drawing/2014/main" id="{DCBEB206-D5E7-4355-BC6C-8ED0AE65A08F}"/>
              </a:ext>
            </a:extLst>
          </p:cNvPr>
          <p:cNvSpPr/>
          <p:nvPr/>
        </p:nvSpPr>
        <p:spPr>
          <a:xfrm flipV="1">
            <a:off x="5006330" y="1463039"/>
            <a:ext cx="4537167" cy="822960"/>
          </a:xfrm>
          <a:prstGeom prst="curvedUp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solidFill>
                <a:schemeClr val="tx1"/>
              </a:solidFill>
            </a:endParaRPr>
          </a:p>
        </p:txBody>
      </p:sp>
      <p:sp>
        <p:nvSpPr>
          <p:cNvPr id="8" name="Flecha curvada hacia arriba 4">
            <a:extLst>
              <a:ext uri="{FF2B5EF4-FFF2-40B4-BE49-F238E27FC236}">
                <a16:creationId xmlns:a16="http://schemas.microsoft.com/office/drawing/2014/main" id="{29E48131-8A40-45E5-8270-32FE7B81273B}"/>
              </a:ext>
            </a:extLst>
          </p:cNvPr>
          <p:cNvSpPr/>
          <p:nvPr/>
        </p:nvSpPr>
        <p:spPr>
          <a:xfrm>
            <a:off x="5067291" y="5316582"/>
            <a:ext cx="2207623" cy="535578"/>
          </a:xfrm>
          <a:prstGeom prst="curvedUp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519800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89A2ACF-5044-4202-A144-3927661AB592}"/>
              </a:ext>
            </a:extLst>
          </p:cNvPr>
          <p:cNvSpPr>
            <a:spLocks noGrp="1"/>
          </p:cNvSpPr>
          <p:nvPr>
            <p:ph type="sldNum" sz="quarter" idx="12"/>
          </p:nvPr>
        </p:nvSpPr>
        <p:spPr/>
        <p:txBody>
          <a:bodyPr/>
          <a:lstStyle/>
          <a:p>
            <a:fld id="{7F435081-CFB1-4999-ABED-67D2EC110076}" type="slidenum">
              <a:rPr lang="es-MX" smtClean="0"/>
              <a:t>37</a:t>
            </a:fld>
            <a:endParaRPr lang="es-MX"/>
          </a:p>
        </p:txBody>
      </p:sp>
      <p:sp>
        <p:nvSpPr>
          <p:cNvPr id="6" name="CuadroTexto 5">
            <a:extLst>
              <a:ext uri="{FF2B5EF4-FFF2-40B4-BE49-F238E27FC236}">
                <a16:creationId xmlns:a16="http://schemas.microsoft.com/office/drawing/2014/main" id="{49F59A2A-D312-4B84-9589-1D1CCCC11D41}"/>
              </a:ext>
            </a:extLst>
          </p:cNvPr>
          <p:cNvSpPr txBox="1"/>
          <p:nvPr/>
        </p:nvSpPr>
        <p:spPr>
          <a:xfrm>
            <a:off x="2036494" y="654173"/>
            <a:ext cx="9235440" cy="400110"/>
          </a:xfrm>
          <a:prstGeom prst="rect">
            <a:avLst/>
          </a:prstGeom>
          <a:solidFill>
            <a:schemeClr val="accent5">
              <a:lumMod val="40000"/>
              <a:lumOff val="60000"/>
            </a:schemeClr>
          </a:solidFill>
        </p:spPr>
        <p:txBody>
          <a:bodyPr wrap="square" rtlCol="0">
            <a:spAutoFit/>
          </a:bodyPr>
          <a:lstStyle/>
          <a:p>
            <a:pPr algn="ctr"/>
            <a:r>
              <a:rPr lang="es-MX"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Recepción de paquetes electorales</a:t>
            </a:r>
          </a:p>
        </p:txBody>
      </p:sp>
      <p:sp>
        <p:nvSpPr>
          <p:cNvPr id="7" name="Rectángulo 6">
            <a:extLst>
              <a:ext uri="{FF2B5EF4-FFF2-40B4-BE49-F238E27FC236}">
                <a16:creationId xmlns:a16="http://schemas.microsoft.com/office/drawing/2014/main" id="{28EFB85C-AE2C-4C0D-99CC-793654FC32EA}"/>
              </a:ext>
            </a:extLst>
          </p:cNvPr>
          <p:cNvSpPr/>
          <p:nvPr/>
        </p:nvSpPr>
        <p:spPr>
          <a:xfrm>
            <a:off x="1955800" y="1182637"/>
            <a:ext cx="8991600" cy="1200329"/>
          </a:xfrm>
          <a:prstGeom prst="rect">
            <a:avLst/>
          </a:prstGeom>
        </p:spPr>
        <p:txBody>
          <a:bodyPr wrap="square">
            <a:spAutoFit/>
          </a:bodyPr>
          <a:lstStyle/>
          <a:p>
            <a:pPr algn="just"/>
            <a:r>
              <a:rPr lang="es-MX" dirty="0">
                <a:solidFill>
                  <a:srgbClr val="000000"/>
                </a:solidFill>
                <a:latin typeface="Montserrat-Regular"/>
              </a:rPr>
              <a:t>La recepción, depósito y salvaguarda de los paquetes electorales en que se contengan los expedientes de casilla de las elecciones de Gubernatura, Diputaciones y Presidencias Municipales y Regidurías, en los CED, una vez concluida la Jornada Electoral, se realizará de la siguiente manera: </a:t>
            </a:r>
            <a:endParaRPr lang="es-MX" dirty="0"/>
          </a:p>
        </p:txBody>
      </p:sp>
      <p:sp>
        <p:nvSpPr>
          <p:cNvPr id="9" name="Rectángulo 8">
            <a:extLst>
              <a:ext uri="{FF2B5EF4-FFF2-40B4-BE49-F238E27FC236}">
                <a16:creationId xmlns:a16="http://schemas.microsoft.com/office/drawing/2014/main" id="{C51CF2E4-613A-4EE3-B683-9350604ADBFF}"/>
              </a:ext>
            </a:extLst>
          </p:cNvPr>
          <p:cNvSpPr/>
          <p:nvPr/>
        </p:nvSpPr>
        <p:spPr>
          <a:xfrm>
            <a:off x="2048931" y="2596570"/>
            <a:ext cx="3674533" cy="1077218"/>
          </a:xfrm>
          <a:prstGeom prst="rect">
            <a:avLst/>
          </a:prstGeom>
          <a:solidFill>
            <a:schemeClr val="accent6">
              <a:lumMod val="20000"/>
              <a:lumOff val="80000"/>
            </a:schemeClr>
          </a:solidFill>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sz="1600" dirty="0">
                <a:solidFill>
                  <a:srgbClr val="000000"/>
                </a:solidFill>
                <a:latin typeface="+mj-lt"/>
              </a:rPr>
              <a:t>Se recibirán los paquetes electorales en el orden en que sean entregados por las personas facultadas para ello.</a:t>
            </a:r>
            <a:endParaRPr lang="es-MX" sz="1600" dirty="0">
              <a:latin typeface="+mj-lt"/>
            </a:endParaRPr>
          </a:p>
        </p:txBody>
      </p:sp>
      <p:sp>
        <p:nvSpPr>
          <p:cNvPr id="10" name="Elipse 9">
            <a:extLst>
              <a:ext uri="{FF2B5EF4-FFF2-40B4-BE49-F238E27FC236}">
                <a16:creationId xmlns:a16="http://schemas.microsoft.com/office/drawing/2014/main" id="{82F77950-12F4-4076-AC7D-E23171D86973}"/>
              </a:ext>
            </a:extLst>
          </p:cNvPr>
          <p:cNvSpPr/>
          <p:nvPr/>
        </p:nvSpPr>
        <p:spPr>
          <a:xfrm>
            <a:off x="5698064" y="2887133"/>
            <a:ext cx="524933" cy="54186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CuadroTexto 10">
            <a:extLst>
              <a:ext uri="{FF2B5EF4-FFF2-40B4-BE49-F238E27FC236}">
                <a16:creationId xmlns:a16="http://schemas.microsoft.com/office/drawing/2014/main" id="{BF70044B-9C97-409E-9F4E-44EC53D0DF45}"/>
              </a:ext>
            </a:extLst>
          </p:cNvPr>
          <p:cNvSpPr txBox="1"/>
          <p:nvPr/>
        </p:nvSpPr>
        <p:spPr>
          <a:xfrm>
            <a:off x="5799665" y="2988729"/>
            <a:ext cx="338667" cy="338554"/>
          </a:xfrm>
          <a:prstGeom prst="rect">
            <a:avLst/>
          </a:prstGeom>
          <a:noFill/>
        </p:spPr>
        <p:txBody>
          <a:bodyPr wrap="square" rtlCol="0">
            <a:spAutoFit/>
          </a:bodyPr>
          <a:lstStyle/>
          <a:p>
            <a:r>
              <a:rPr lang="es-MX" sz="1600" b="1" dirty="0"/>
              <a:t>1</a:t>
            </a:r>
          </a:p>
        </p:txBody>
      </p:sp>
      <p:sp>
        <p:nvSpPr>
          <p:cNvPr id="13" name="Rectángulo 12">
            <a:extLst>
              <a:ext uri="{FF2B5EF4-FFF2-40B4-BE49-F238E27FC236}">
                <a16:creationId xmlns:a16="http://schemas.microsoft.com/office/drawing/2014/main" id="{C6A247DB-EC3E-4D37-9409-7B6AFF85B602}"/>
              </a:ext>
            </a:extLst>
          </p:cNvPr>
          <p:cNvSpPr/>
          <p:nvPr/>
        </p:nvSpPr>
        <p:spPr>
          <a:xfrm>
            <a:off x="6722546" y="2461103"/>
            <a:ext cx="3801521" cy="1569660"/>
          </a:xfrm>
          <a:prstGeom prst="rect">
            <a:avLst/>
          </a:prstGeom>
          <a:solidFill>
            <a:schemeClr val="accent5">
              <a:lumMod val="40000"/>
              <a:lumOff val="60000"/>
            </a:schemeClr>
          </a:solidFill>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sz="1600" dirty="0">
                <a:solidFill>
                  <a:srgbClr val="000000"/>
                </a:solidFill>
                <a:latin typeface="+mj-lt"/>
              </a:rPr>
              <a:t>Se establecerá la fila única en donde la o el Auxiliar de Orientación indicará a la persona funcionaria de casilla el punto de recepción disponible para la entrega del paquete electoral.</a:t>
            </a:r>
            <a:endParaRPr lang="es-MX" sz="1600" dirty="0">
              <a:latin typeface="+mj-lt"/>
            </a:endParaRPr>
          </a:p>
        </p:txBody>
      </p:sp>
      <p:sp>
        <p:nvSpPr>
          <p:cNvPr id="14" name="Elipse 13">
            <a:extLst>
              <a:ext uri="{FF2B5EF4-FFF2-40B4-BE49-F238E27FC236}">
                <a16:creationId xmlns:a16="http://schemas.microsoft.com/office/drawing/2014/main" id="{ABDA84C5-A2E4-4917-A71B-15F37B8B09E5}"/>
              </a:ext>
            </a:extLst>
          </p:cNvPr>
          <p:cNvSpPr/>
          <p:nvPr/>
        </p:nvSpPr>
        <p:spPr>
          <a:xfrm>
            <a:off x="10464807" y="3056461"/>
            <a:ext cx="524933" cy="54186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CuadroTexto 14">
            <a:extLst>
              <a:ext uri="{FF2B5EF4-FFF2-40B4-BE49-F238E27FC236}">
                <a16:creationId xmlns:a16="http://schemas.microsoft.com/office/drawing/2014/main" id="{8934EEA0-2120-4C96-A57D-809FFDCCE32A}"/>
              </a:ext>
            </a:extLst>
          </p:cNvPr>
          <p:cNvSpPr txBox="1"/>
          <p:nvPr/>
        </p:nvSpPr>
        <p:spPr>
          <a:xfrm>
            <a:off x="10566418" y="3149595"/>
            <a:ext cx="338667" cy="338554"/>
          </a:xfrm>
          <a:prstGeom prst="rect">
            <a:avLst/>
          </a:prstGeom>
          <a:noFill/>
        </p:spPr>
        <p:txBody>
          <a:bodyPr wrap="square" rtlCol="0">
            <a:spAutoFit/>
          </a:bodyPr>
          <a:lstStyle/>
          <a:p>
            <a:r>
              <a:rPr lang="es-MX" sz="1600" b="1" dirty="0"/>
              <a:t>2</a:t>
            </a:r>
          </a:p>
        </p:txBody>
      </p:sp>
      <p:sp>
        <p:nvSpPr>
          <p:cNvPr id="18" name="Rectángulo 17">
            <a:extLst>
              <a:ext uri="{FF2B5EF4-FFF2-40B4-BE49-F238E27FC236}">
                <a16:creationId xmlns:a16="http://schemas.microsoft.com/office/drawing/2014/main" id="{D01ED1BE-04A0-4890-9BE4-047B14A4159D}"/>
              </a:ext>
            </a:extLst>
          </p:cNvPr>
          <p:cNvSpPr/>
          <p:nvPr/>
        </p:nvSpPr>
        <p:spPr>
          <a:xfrm>
            <a:off x="2048930" y="3824241"/>
            <a:ext cx="3674533" cy="2554545"/>
          </a:xfrm>
          <a:prstGeom prst="rect">
            <a:avLst/>
          </a:prstGeom>
          <a:solidFill>
            <a:schemeClr val="accent6">
              <a:lumMod val="40000"/>
              <a:lumOff val="60000"/>
            </a:schemeClr>
          </a:solidFill>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sz="1600" dirty="0"/>
              <a:t>La o el </a:t>
            </a:r>
            <a:r>
              <a:rPr lang="es-MX" sz="1600" b="1" dirty="0"/>
              <a:t>Auxiliar de Recepción</a:t>
            </a:r>
            <a:br>
              <a:rPr lang="es-MX" sz="1600" dirty="0"/>
            </a:br>
            <a:r>
              <a:rPr lang="es-MX" sz="1600" dirty="0"/>
              <a:t>autorizado extenderá el recibo</a:t>
            </a:r>
            <a:br>
              <a:rPr lang="es-MX" sz="1600" dirty="0"/>
            </a:br>
            <a:r>
              <a:rPr lang="es-MX" sz="1600" dirty="0"/>
              <a:t>correspondiente, en el que se harán constar las condiciones en que se recibe el paquete electoral, así mismo extraerá el sobre PREPET, lo depositará en el contenedor destinado para ello y el Acopiador del PREPET pueda disponer del mismo.</a:t>
            </a:r>
          </a:p>
        </p:txBody>
      </p:sp>
      <p:sp>
        <p:nvSpPr>
          <p:cNvPr id="19" name="Elipse 18">
            <a:extLst>
              <a:ext uri="{FF2B5EF4-FFF2-40B4-BE49-F238E27FC236}">
                <a16:creationId xmlns:a16="http://schemas.microsoft.com/office/drawing/2014/main" id="{9A43E9C0-57BB-4BE3-B106-C5C1C3924DDE}"/>
              </a:ext>
            </a:extLst>
          </p:cNvPr>
          <p:cNvSpPr/>
          <p:nvPr/>
        </p:nvSpPr>
        <p:spPr>
          <a:xfrm>
            <a:off x="5681124" y="4758269"/>
            <a:ext cx="524933" cy="54186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 name="CuadroTexto 19">
            <a:extLst>
              <a:ext uri="{FF2B5EF4-FFF2-40B4-BE49-F238E27FC236}">
                <a16:creationId xmlns:a16="http://schemas.microsoft.com/office/drawing/2014/main" id="{506635A1-5D3D-46D3-8C11-45EAB718B47E}"/>
              </a:ext>
            </a:extLst>
          </p:cNvPr>
          <p:cNvSpPr txBox="1"/>
          <p:nvPr/>
        </p:nvSpPr>
        <p:spPr>
          <a:xfrm>
            <a:off x="5791201" y="4859867"/>
            <a:ext cx="338667" cy="338554"/>
          </a:xfrm>
          <a:prstGeom prst="rect">
            <a:avLst/>
          </a:prstGeom>
          <a:noFill/>
        </p:spPr>
        <p:txBody>
          <a:bodyPr wrap="square" rtlCol="0">
            <a:spAutoFit/>
          </a:bodyPr>
          <a:lstStyle/>
          <a:p>
            <a:r>
              <a:rPr lang="es-MX" sz="1600" b="1" dirty="0"/>
              <a:t>3</a:t>
            </a:r>
          </a:p>
        </p:txBody>
      </p:sp>
      <p:sp>
        <p:nvSpPr>
          <p:cNvPr id="22" name="Rectángulo 21">
            <a:extLst>
              <a:ext uri="{FF2B5EF4-FFF2-40B4-BE49-F238E27FC236}">
                <a16:creationId xmlns:a16="http://schemas.microsoft.com/office/drawing/2014/main" id="{B44A3E66-CCA1-496F-BEB0-712A08399CE1}"/>
              </a:ext>
            </a:extLst>
          </p:cNvPr>
          <p:cNvSpPr/>
          <p:nvPr/>
        </p:nvSpPr>
        <p:spPr>
          <a:xfrm>
            <a:off x="6731007" y="4162906"/>
            <a:ext cx="3801521" cy="2308324"/>
          </a:xfrm>
          <a:prstGeom prst="rect">
            <a:avLst/>
          </a:prstGeom>
          <a:solidFill>
            <a:schemeClr val="accent5">
              <a:lumMod val="60000"/>
              <a:lumOff val="40000"/>
            </a:schemeClr>
          </a:solidFill>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sz="1600" dirty="0"/>
              <a:t>Una vez extendido el recibo, la</a:t>
            </a:r>
            <a:br>
              <a:rPr lang="es-MX" sz="1600" dirty="0"/>
            </a:br>
            <a:r>
              <a:rPr lang="es-MX" sz="1600" dirty="0"/>
              <a:t>o el </a:t>
            </a:r>
            <a:r>
              <a:rPr lang="es-MX" sz="1600" b="1" dirty="0"/>
              <a:t>Auxiliar de Traslado </a:t>
            </a:r>
            <a:r>
              <a:rPr lang="es-MX" sz="1600" dirty="0"/>
              <a:t>llevará</a:t>
            </a:r>
            <a:br>
              <a:rPr lang="es-MX" sz="1600" dirty="0"/>
            </a:br>
            <a:r>
              <a:rPr lang="es-MX" sz="1600" dirty="0"/>
              <a:t>el paquete electoral a la sala del</a:t>
            </a:r>
            <a:br>
              <a:rPr lang="es-MX" sz="1600" dirty="0"/>
            </a:br>
            <a:r>
              <a:rPr lang="es-MX" sz="1600" dirty="0"/>
              <a:t>CED, para que la o el funcionario</a:t>
            </a:r>
            <a:br>
              <a:rPr lang="es-MX" sz="1600" dirty="0"/>
            </a:br>
            <a:r>
              <a:rPr lang="es-MX" sz="1600" dirty="0"/>
              <a:t>responsable extraiga copia de las</a:t>
            </a:r>
            <a:br>
              <a:rPr lang="es-MX" sz="1600" dirty="0"/>
            </a:br>
            <a:r>
              <a:rPr lang="es-MX" sz="1600" dirty="0"/>
              <a:t>actas de escrutinio y cómputo de la</a:t>
            </a:r>
            <a:br>
              <a:rPr lang="es-MX" sz="1600" dirty="0"/>
            </a:br>
            <a:r>
              <a:rPr lang="es-MX" sz="1600" dirty="0"/>
              <a:t>casilla y dé a conocer el resultado de la votación en la casilla y se registre.</a:t>
            </a:r>
          </a:p>
        </p:txBody>
      </p:sp>
      <p:sp>
        <p:nvSpPr>
          <p:cNvPr id="24" name="Elipse 23">
            <a:extLst>
              <a:ext uri="{FF2B5EF4-FFF2-40B4-BE49-F238E27FC236}">
                <a16:creationId xmlns:a16="http://schemas.microsoft.com/office/drawing/2014/main" id="{354EF17D-2831-4AB9-B0A7-4D523FED3B67}"/>
              </a:ext>
            </a:extLst>
          </p:cNvPr>
          <p:cNvSpPr/>
          <p:nvPr/>
        </p:nvSpPr>
        <p:spPr>
          <a:xfrm>
            <a:off x="10473284" y="4982975"/>
            <a:ext cx="524933" cy="54186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CuadroTexto 24">
            <a:extLst>
              <a:ext uri="{FF2B5EF4-FFF2-40B4-BE49-F238E27FC236}">
                <a16:creationId xmlns:a16="http://schemas.microsoft.com/office/drawing/2014/main" id="{2384BBE8-3F87-4E76-BB9A-A4DA949AF4E0}"/>
              </a:ext>
            </a:extLst>
          </p:cNvPr>
          <p:cNvSpPr txBox="1"/>
          <p:nvPr/>
        </p:nvSpPr>
        <p:spPr>
          <a:xfrm>
            <a:off x="10557951" y="5063062"/>
            <a:ext cx="338667" cy="338554"/>
          </a:xfrm>
          <a:prstGeom prst="rect">
            <a:avLst/>
          </a:prstGeom>
          <a:noFill/>
        </p:spPr>
        <p:txBody>
          <a:bodyPr wrap="square" rtlCol="0">
            <a:spAutoFit/>
          </a:bodyPr>
          <a:lstStyle/>
          <a:p>
            <a:r>
              <a:rPr lang="es-MX" sz="1600" b="1" dirty="0"/>
              <a:t>4</a:t>
            </a:r>
          </a:p>
        </p:txBody>
      </p:sp>
    </p:spTree>
    <p:extLst>
      <p:ext uri="{BB962C8B-B14F-4D97-AF65-F5344CB8AC3E}">
        <p14:creationId xmlns:p14="http://schemas.microsoft.com/office/powerpoint/2010/main" val="3532552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1C6738E-EB00-4DE6-8F25-DF6147A94D2C}"/>
              </a:ext>
            </a:extLst>
          </p:cNvPr>
          <p:cNvSpPr>
            <a:spLocks noGrp="1"/>
          </p:cNvSpPr>
          <p:nvPr>
            <p:ph type="sldNum" sz="quarter" idx="12"/>
          </p:nvPr>
        </p:nvSpPr>
        <p:spPr/>
        <p:txBody>
          <a:bodyPr/>
          <a:lstStyle/>
          <a:p>
            <a:fld id="{7F435081-CFB1-4999-ABED-67D2EC110076}" type="slidenum">
              <a:rPr lang="es-MX" smtClean="0"/>
              <a:t>38</a:t>
            </a:fld>
            <a:endParaRPr lang="es-MX"/>
          </a:p>
        </p:txBody>
      </p:sp>
      <p:sp>
        <p:nvSpPr>
          <p:cNvPr id="5" name="Rectángulo 4">
            <a:extLst>
              <a:ext uri="{FF2B5EF4-FFF2-40B4-BE49-F238E27FC236}">
                <a16:creationId xmlns:a16="http://schemas.microsoft.com/office/drawing/2014/main" id="{B403B7D5-FBAA-4EDC-AF1C-E061046B8F0D}"/>
              </a:ext>
            </a:extLst>
          </p:cNvPr>
          <p:cNvSpPr/>
          <p:nvPr/>
        </p:nvSpPr>
        <p:spPr>
          <a:xfrm>
            <a:off x="2048931" y="1707571"/>
            <a:ext cx="3674533" cy="1077218"/>
          </a:xfrm>
          <a:prstGeom prst="rect">
            <a:avLst/>
          </a:prstGeom>
          <a:solidFill>
            <a:schemeClr val="accent3">
              <a:lumMod val="20000"/>
              <a:lumOff val="80000"/>
            </a:schemeClr>
          </a:solidFill>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sz="1600" dirty="0">
                <a:solidFill>
                  <a:srgbClr val="000000"/>
                </a:solidFill>
                <a:latin typeface="+mj-lt"/>
              </a:rPr>
              <a:t>Una vez realizado lo anterior, la o el </a:t>
            </a:r>
            <a:r>
              <a:rPr lang="es-MX" sz="1600" b="1" dirty="0">
                <a:solidFill>
                  <a:srgbClr val="000000"/>
                </a:solidFill>
                <a:latin typeface="+mj-lt"/>
              </a:rPr>
              <a:t>Auxiliar de Traslado </a:t>
            </a:r>
            <a:r>
              <a:rPr lang="es-MX" sz="1600" dirty="0">
                <a:solidFill>
                  <a:srgbClr val="000000"/>
                </a:solidFill>
                <a:latin typeface="+mj-lt"/>
              </a:rPr>
              <a:t>llevará el paquete electoral a la Bodega Electoral.</a:t>
            </a:r>
            <a:endParaRPr lang="es-MX" sz="1600" dirty="0">
              <a:latin typeface="+mj-lt"/>
            </a:endParaRPr>
          </a:p>
        </p:txBody>
      </p:sp>
      <p:sp>
        <p:nvSpPr>
          <p:cNvPr id="6" name="Elipse 5">
            <a:extLst>
              <a:ext uri="{FF2B5EF4-FFF2-40B4-BE49-F238E27FC236}">
                <a16:creationId xmlns:a16="http://schemas.microsoft.com/office/drawing/2014/main" id="{7F367D9F-F47D-4F5C-9C06-BF82942F3E4F}"/>
              </a:ext>
            </a:extLst>
          </p:cNvPr>
          <p:cNvSpPr/>
          <p:nvPr/>
        </p:nvSpPr>
        <p:spPr>
          <a:xfrm>
            <a:off x="5698064" y="2116663"/>
            <a:ext cx="524933" cy="54186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CuadroTexto 6">
            <a:extLst>
              <a:ext uri="{FF2B5EF4-FFF2-40B4-BE49-F238E27FC236}">
                <a16:creationId xmlns:a16="http://schemas.microsoft.com/office/drawing/2014/main" id="{71A837BF-394F-4EF0-B3A6-993DE035AAE4}"/>
              </a:ext>
            </a:extLst>
          </p:cNvPr>
          <p:cNvSpPr txBox="1"/>
          <p:nvPr/>
        </p:nvSpPr>
        <p:spPr>
          <a:xfrm>
            <a:off x="5799665" y="2209797"/>
            <a:ext cx="338667" cy="338554"/>
          </a:xfrm>
          <a:prstGeom prst="rect">
            <a:avLst/>
          </a:prstGeom>
          <a:noFill/>
        </p:spPr>
        <p:txBody>
          <a:bodyPr wrap="square" rtlCol="0">
            <a:spAutoFit/>
          </a:bodyPr>
          <a:lstStyle/>
          <a:p>
            <a:r>
              <a:rPr lang="es-MX" sz="1600" b="1" dirty="0"/>
              <a:t>5</a:t>
            </a:r>
          </a:p>
        </p:txBody>
      </p:sp>
      <p:sp>
        <p:nvSpPr>
          <p:cNvPr id="10" name="Rectángulo 9">
            <a:extLst>
              <a:ext uri="{FF2B5EF4-FFF2-40B4-BE49-F238E27FC236}">
                <a16:creationId xmlns:a16="http://schemas.microsoft.com/office/drawing/2014/main" id="{77F98907-4864-4812-BC62-4986B25F2C26}"/>
              </a:ext>
            </a:extLst>
          </p:cNvPr>
          <p:cNvSpPr/>
          <p:nvPr/>
        </p:nvSpPr>
        <p:spPr>
          <a:xfrm>
            <a:off x="6841078" y="4776281"/>
            <a:ext cx="3674533" cy="1569660"/>
          </a:xfrm>
          <a:prstGeom prst="rect">
            <a:avLst/>
          </a:prstGeom>
          <a:solidFill>
            <a:schemeClr val="accent5">
              <a:lumMod val="40000"/>
              <a:lumOff val="60000"/>
            </a:schemeClr>
          </a:solidFill>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sz="1600" dirty="0"/>
              <a:t>Se contará con una persona Auxiliar de Bodega Electoral, que llevará un control del ingreso inmediato de estos paquetes, una vez efectuadas las actividades comentadas en el párrafo anterior.</a:t>
            </a:r>
          </a:p>
        </p:txBody>
      </p:sp>
      <p:sp>
        <p:nvSpPr>
          <p:cNvPr id="11" name="Elipse 10">
            <a:extLst>
              <a:ext uri="{FF2B5EF4-FFF2-40B4-BE49-F238E27FC236}">
                <a16:creationId xmlns:a16="http://schemas.microsoft.com/office/drawing/2014/main" id="{15F67FF4-E054-46C5-BE14-CD11812561EF}"/>
              </a:ext>
            </a:extLst>
          </p:cNvPr>
          <p:cNvSpPr/>
          <p:nvPr/>
        </p:nvSpPr>
        <p:spPr>
          <a:xfrm>
            <a:off x="10490201" y="5308603"/>
            <a:ext cx="524933" cy="54186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CuadroTexto 11">
            <a:extLst>
              <a:ext uri="{FF2B5EF4-FFF2-40B4-BE49-F238E27FC236}">
                <a16:creationId xmlns:a16="http://schemas.microsoft.com/office/drawing/2014/main" id="{9967EF80-01BD-4E18-9CD5-6AD5B191AE21}"/>
              </a:ext>
            </a:extLst>
          </p:cNvPr>
          <p:cNvSpPr txBox="1"/>
          <p:nvPr/>
        </p:nvSpPr>
        <p:spPr>
          <a:xfrm>
            <a:off x="10608737" y="5418668"/>
            <a:ext cx="338667" cy="338554"/>
          </a:xfrm>
          <a:prstGeom prst="rect">
            <a:avLst/>
          </a:prstGeom>
          <a:noFill/>
        </p:spPr>
        <p:txBody>
          <a:bodyPr wrap="square" rtlCol="0">
            <a:spAutoFit/>
          </a:bodyPr>
          <a:lstStyle/>
          <a:p>
            <a:r>
              <a:rPr lang="es-MX" sz="1600" b="1" dirty="0"/>
              <a:t>7</a:t>
            </a:r>
          </a:p>
        </p:txBody>
      </p:sp>
      <p:sp>
        <p:nvSpPr>
          <p:cNvPr id="17" name="Rectángulo 16">
            <a:extLst>
              <a:ext uri="{FF2B5EF4-FFF2-40B4-BE49-F238E27FC236}">
                <a16:creationId xmlns:a16="http://schemas.microsoft.com/office/drawing/2014/main" id="{4EEE6703-3F38-4639-B99E-46FD5028A9B7}"/>
              </a:ext>
            </a:extLst>
          </p:cNvPr>
          <p:cNvSpPr/>
          <p:nvPr/>
        </p:nvSpPr>
        <p:spPr>
          <a:xfrm>
            <a:off x="4538137" y="3011433"/>
            <a:ext cx="3674533" cy="1569660"/>
          </a:xfrm>
          <a:prstGeom prst="rect">
            <a:avLst/>
          </a:prstGeom>
          <a:solidFill>
            <a:schemeClr val="bg2">
              <a:lumMod val="75000"/>
            </a:schemeClr>
          </a:solidFill>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sz="1600" dirty="0">
                <a:solidFill>
                  <a:srgbClr val="000000"/>
                </a:solidFill>
                <a:latin typeface="+mj-lt"/>
              </a:rPr>
              <a:t>La Presidencia del CED dispondrá su depósito en orden numérico de las casillas, en un lugar dentro de la Bodega Electoral, colocando por separado los de las casillas especiales y los de VA.</a:t>
            </a:r>
            <a:endParaRPr lang="es-MX" sz="1600" dirty="0">
              <a:latin typeface="+mj-lt"/>
            </a:endParaRPr>
          </a:p>
        </p:txBody>
      </p:sp>
      <p:sp>
        <p:nvSpPr>
          <p:cNvPr id="18" name="Elipse 17">
            <a:extLst>
              <a:ext uri="{FF2B5EF4-FFF2-40B4-BE49-F238E27FC236}">
                <a16:creationId xmlns:a16="http://schemas.microsoft.com/office/drawing/2014/main" id="{6213FC7C-3715-4CEC-98D5-4BC74B42BEAF}"/>
              </a:ext>
            </a:extLst>
          </p:cNvPr>
          <p:cNvSpPr/>
          <p:nvPr/>
        </p:nvSpPr>
        <p:spPr>
          <a:xfrm>
            <a:off x="8144935" y="3488266"/>
            <a:ext cx="524933" cy="54186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CuadroTexto 18">
            <a:extLst>
              <a:ext uri="{FF2B5EF4-FFF2-40B4-BE49-F238E27FC236}">
                <a16:creationId xmlns:a16="http://schemas.microsoft.com/office/drawing/2014/main" id="{043635D4-A73F-4E47-B088-803E4040853D}"/>
              </a:ext>
            </a:extLst>
          </p:cNvPr>
          <p:cNvSpPr txBox="1"/>
          <p:nvPr/>
        </p:nvSpPr>
        <p:spPr>
          <a:xfrm>
            <a:off x="8246538" y="3564467"/>
            <a:ext cx="338667" cy="338554"/>
          </a:xfrm>
          <a:prstGeom prst="rect">
            <a:avLst/>
          </a:prstGeom>
          <a:noFill/>
        </p:spPr>
        <p:txBody>
          <a:bodyPr wrap="square" rtlCol="0">
            <a:spAutoFit/>
          </a:bodyPr>
          <a:lstStyle/>
          <a:p>
            <a:r>
              <a:rPr lang="es-MX" sz="1600" b="1" dirty="0"/>
              <a:t>6</a:t>
            </a:r>
          </a:p>
        </p:txBody>
      </p:sp>
    </p:spTree>
    <p:extLst>
      <p:ext uri="{BB962C8B-B14F-4D97-AF65-F5344CB8AC3E}">
        <p14:creationId xmlns:p14="http://schemas.microsoft.com/office/powerpoint/2010/main" val="1568189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69D70C5F-7B81-40DA-944E-3941C4D6A6D4}"/>
              </a:ext>
            </a:extLst>
          </p:cNvPr>
          <p:cNvGraphicFramePr/>
          <p:nvPr>
            <p:extLst>
              <p:ext uri="{D42A27DB-BD31-4B8C-83A1-F6EECF244321}">
                <p14:modId xmlns:p14="http://schemas.microsoft.com/office/powerpoint/2010/main" val="3649009079"/>
              </p:ext>
            </p:extLst>
          </p:nvPr>
        </p:nvGraphicFramePr>
        <p:xfrm>
          <a:off x="388881" y="483204"/>
          <a:ext cx="11414237" cy="5891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10">
            <a:extLst>
              <a:ext uri="{FF2B5EF4-FFF2-40B4-BE49-F238E27FC236}">
                <a16:creationId xmlns:a16="http://schemas.microsoft.com/office/drawing/2014/main" id="{B14AA449-5B7A-4B3A-AD47-7C0329CB333E}"/>
              </a:ext>
            </a:extLst>
          </p:cNvPr>
          <p:cNvSpPr txBox="1"/>
          <p:nvPr/>
        </p:nvSpPr>
        <p:spPr>
          <a:xfrm>
            <a:off x="3817258" y="234219"/>
            <a:ext cx="5268685" cy="523220"/>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latin typeface="Arial Narrow" panose="020B0606020202030204" pitchFamily="34" charset="0"/>
              </a:rPr>
              <a:t>Cómputos distritales </a:t>
            </a:r>
          </a:p>
        </p:txBody>
      </p:sp>
      <p:sp>
        <p:nvSpPr>
          <p:cNvPr id="2" name="CuadroTexto 1">
            <a:extLst>
              <a:ext uri="{FF2B5EF4-FFF2-40B4-BE49-F238E27FC236}">
                <a16:creationId xmlns:a16="http://schemas.microsoft.com/office/drawing/2014/main" id="{2A2E249E-EF93-48D3-A712-BD3DF4DE911C}"/>
              </a:ext>
            </a:extLst>
          </p:cNvPr>
          <p:cNvSpPr txBox="1"/>
          <p:nvPr/>
        </p:nvSpPr>
        <p:spPr>
          <a:xfrm>
            <a:off x="1322583" y="6316003"/>
            <a:ext cx="4396573" cy="307777"/>
          </a:xfrm>
          <a:prstGeom prst="rect">
            <a:avLst/>
          </a:prstGeom>
          <a:noFill/>
        </p:spPr>
        <p:txBody>
          <a:bodyPr wrap="square" rtlCol="0">
            <a:spAutoFit/>
          </a:bodyPr>
          <a:lstStyle/>
          <a:p>
            <a:r>
              <a:rPr lang="es-MX" sz="1400" i="1" dirty="0"/>
              <a:t>Art. 257 y  258 párrafos 1 y 2 de la LEPPET.</a:t>
            </a:r>
          </a:p>
        </p:txBody>
      </p:sp>
      <p:sp>
        <p:nvSpPr>
          <p:cNvPr id="3" name="Marcador de número de diapositiva 2">
            <a:extLst>
              <a:ext uri="{FF2B5EF4-FFF2-40B4-BE49-F238E27FC236}">
                <a16:creationId xmlns:a16="http://schemas.microsoft.com/office/drawing/2014/main" id="{6C677DF6-E12C-4C0D-A4BB-A81FEF1644CC}"/>
              </a:ext>
            </a:extLst>
          </p:cNvPr>
          <p:cNvSpPr>
            <a:spLocks noGrp="1"/>
          </p:cNvSpPr>
          <p:nvPr>
            <p:ph type="sldNum" sz="quarter" idx="12"/>
          </p:nvPr>
        </p:nvSpPr>
        <p:spPr/>
        <p:txBody>
          <a:bodyPr/>
          <a:lstStyle/>
          <a:p>
            <a:fld id="{7F435081-CFB1-4999-ABED-67D2EC110076}" type="slidenum">
              <a:rPr lang="es-MX" smtClean="0"/>
              <a:t>39</a:t>
            </a:fld>
            <a:endParaRPr lang="es-MX"/>
          </a:p>
        </p:txBody>
      </p:sp>
    </p:spTree>
    <p:extLst>
      <p:ext uri="{BB962C8B-B14F-4D97-AF65-F5344CB8AC3E}">
        <p14:creationId xmlns:p14="http://schemas.microsoft.com/office/powerpoint/2010/main" val="1592535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8A0215FF-0A3C-480F-92C0-D78F2B9B02E3}"/>
              </a:ext>
            </a:extLst>
          </p:cNvPr>
          <p:cNvSpPr>
            <a:spLocks noGrp="1"/>
          </p:cNvSpPr>
          <p:nvPr>
            <p:ph type="title"/>
          </p:nvPr>
        </p:nvSpPr>
        <p:spPr>
          <a:xfrm>
            <a:off x="4741328" y="1119118"/>
            <a:ext cx="4114800" cy="543761"/>
          </a:xfr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a:noAutofit/>
          </a:bodyPr>
          <a:lstStyle/>
          <a:p>
            <a:pPr algn="ctr"/>
            <a:r>
              <a:rPr lang="es-MX"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CE/2023/019</a:t>
            </a:r>
          </a:p>
        </p:txBody>
      </p:sp>
      <p:sp>
        <p:nvSpPr>
          <p:cNvPr id="12" name="Marcador de contenido 2">
            <a:extLst>
              <a:ext uri="{FF2B5EF4-FFF2-40B4-BE49-F238E27FC236}">
                <a16:creationId xmlns:a16="http://schemas.microsoft.com/office/drawing/2014/main" id="{8FD32F8F-3D47-4826-B23C-510051088A51}"/>
              </a:ext>
            </a:extLst>
          </p:cNvPr>
          <p:cNvSpPr>
            <a:spLocks noGrp="1"/>
          </p:cNvSpPr>
          <p:nvPr>
            <p:ph idx="1"/>
          </p:nvPr>
        </p:nvSpPr>
        <p:spPr>
          <a:xfrm>
            <a:off x="2589212" y="1871132"/>
            <a:ext cx="8915400" cy="3777622"/>
          </a:xfr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a:bodyPr>
          <a:lstStyle/>
          <a:p>
            <a:pPr marL="0" indent="0" algn="ctr">
              <a:buNone/>
            </a:pPr>
            <a:r>
              <a:rPr lang="es-MX" b="1" dirty="0"/>
              <a:t>12 DE SEPTIEMBRE 2023</a:t>
            </a:r>
          </a:p>
          <a:p>
            <a:pPr marL="0" indent="0" algn="ctr">
              <a:buNone/>
            </a:pPr>
            <a:r>
              <a:rPr lang="es-MX" b="1" dirty="0"/>
              <a:t>Extraordinaria</a:t>
            </a:r>
          </a:p>
          <a:p>
            <a:pPr marL="0" indent="0" algn="ctr">
              <a:buNone/>
            </a:pPr>
            <a:endParaRPr lang="es-MX" dirty="0"/>
          </a:p>
          <a:p>
            <a:pPr algn="just"/>
            <a:r>
              <a:rPr lang="es-MX" dirty="0"/>
              <a:t>ACUERDO DEL CE DEL IEPCT, MEDIANTE EL CUAL, A PROPUESTA DE LA JUNTA ESTATAL EJECUTIVA, APRUEBA LOS </a:t>
            </a:r>
            <a:r>
              <a:rPr lang="es-MX" b="1" dirty="0"/>
              <a:t>MODELOS DE PAUTA PARA LA DISTRIBUCIÓN DEL TIEMPO EN RADIO Y TELEVISIÓN</a:t>
            </a:r>
            <a:r>
              <a:rPr lang="es-MX" dirty="0"/>
              <a:t>, A QUE TIENEN DERECHO LOS PARTIDOS POLÍTICOS, COALICIONES, CANDIDATURAS COMUNES Y CANDIDATURAS INDEPENDIENTES, EN PRECAMPAÑAS, INTERCAMPAÑAS Y CAMPAÑAS ELECTORALES, DURANTE EL PROCESO ELECTORAL LOCAL ORDINARIO 2023 – 2024</a:t>
            </a:r>
          </a:p>
          <a:p>
            <a:pPr marL="0" indent="0">
              <a:buNone/>
            </a:pPr>
            <a:endParaRPr lang="es-MX" sz="2000" dirty="0">
              <a:latin typeface="Arial" panose="020B0604020202020204" pitchFamily="34" charset="0"/>
              <a:cs typeface="Arial" panose="020B0604020202020204" pitchFamily="34" charset="0"/>
            </a:endParaRPr>
          </a:p>
        </p:txBody>
      </p:sp>
      <p:sp>
        <p:nvSpPr>
          <p:cNvPr id="13" name="Marcador de número de diapositiva 12">
            <a:extLst>
              <a:ext uri="{FF2B5EF4-FFF2-40B4-BE49-F238E27FC236}">
                <a16:creationId xmlns:a16="http://schemas.microsoft.com/office/drawing/2014/main" id="{F0BD35B2-2F11-4BDC-889F-9CB945A8FAEA}"/>
              </a:ext>
            </a:extLst>
          </p:cNvPr>
          <p:cNvSpPr>
            <a:spLocks noGrp="1"/>
          </p:cNvSpPr>
          <p:nvPr>
            <p:ph type="sldNum" sz="quarter" idx="12"/>
          </p:nvPr>
        </p:nvSpPr>
        <p:spPr/>
        <p:txBody>
          <a:bodyPr/>
          <a:lstStyle/>
          <a:p>
            <a:fld id="{7F435081-CFB1-4999-ABED-67D2EC110076}" type="slidenum">
              <a:rPr lang="es-MX" smtClean="0"/>
              <a:t>4</a:t>
            </a:fld>
            <a:endParaRPr lang="es-MX"/>
          </a:p>
        </p:txBody>
      </p:sp>
    </p:spTree>
    <p:extLst>
      <p:ext uri="{BB962C8B-B14F-4D97-AF65-F5344CB8AC3E}">
        <p14:creationId xmlns:p14="http://schemas.microsoft.com/office/powerpoint/2010/main" val="1627704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BDA7F-38F5-4E84-8952-CE766624B2AA}"/>
              </a:ext>
            </a:extLst>
          </p:cNvPr>
          <p:cNvSpPr>
            <a:spLocks noGrp="1"/>
          </p:cNvSpPr>
          <p:nvPr>
            <p:ph type="title"/>
          </p:nvPr>
        </p:nvSpPr>
        <p:spPr>
          <a:xfrm>
            <a:off x="1535545" y="341085"/>
            <a:ext cx="9120908" cy="740229"/>
          </a:xfrm>
        </p:spPr>
        <p:txBody>
          <a:bodyPr>
            <a:noAutofit/>
          </a:bodyPr>
          <a:lstStyle/>
          <a:p>
            <a:pPr algn="ctr"/>
            <a:r>
              <a:rPr lang="es-MX" sz="2400" b="1"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Procedimiento para el cómputo de la elección de diputados</a:t>
            </a:r>
            <a:br>
              <a:rPr lang="es-MX" sz="2400" b="1"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br>
            <a:endParaRPr lang="es-MX" sz="5400" b="1" dirty="0">
              <a:effectLst>
                <a:outerShdw blurRad="38100" dist="38100" dir="2700000" algn="tl">
                  <a:srgbClr val="000000">
                    <a:alpha val="43137"/>
                  </a:srgbClr>
                </a:outerShdw>
              </a:effectLst>
              <a:latin typeface="Arial Narrow" panose="020B0606020202030204" pitchFamily="34" charset="0"/>
            </a:endParaRPr>
          </a:p>
        </p:txBody>
      </p:sp>
      <p:graphicFrame>
        <p:nvGraphicFramePr>
          <p:cNvPr id="4" name="Marcador de contenido 3">
            <a:extLst>
              <a:ext uri="{FF2B5EF4-FFF2-40B4-BE49-F238E27FC236}">
                <a16:creationId xmlns:a16="http://schemas.microsoft.com/office/drawing/2014/main" id="{707D9C09-BD57-4A0E-BA11-033D2685DA18}"/>
              </a:ext>
            </a:extLst>
          </p:cNvPr>
          <p:cNvGraphicFramePr>
            <a:graphicFrameLocks noGrp="1"/>
          </p:cNvGraphicFramePr>
          <p:nvPr>
            <p:ph idx="1"/>
            <p:extLst>
              <p:ext uri="{D42A27DB-BD31-4B8C-83A1-F6EECF244321}">
                <p14:modId xmlns:p14="http://schemas.microsoft.com/office/powerpoint/2010/main" val="36549374"/>
              </p:ext>
            </p:extLst>
          </p:nvPr>
        </p:nvGraphicFramePr>
        <p:xfrm>
          <a:off x="486228" y="747480"/>
          <a:ext cx="11219543" cy="5907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65F40894-4506-4005-8777-FB92E71DC95B}"/>
              </a:ext>
            </a:extLst>
          </p:cNvPr>
          <p:cNvSpPr txBox="1"/>
          <p:nvPr/>
        </p:nvSpPr>
        <p:spPr>
          <a:xfrm>
            <a:off x="872549" y="6412774"/>
            <a:ext cx="4235028" cy="307777"/>
          </a:xfrm>
          <a:prstGeom prst="rect">
            <a:avLst/>
          </a:prstGeom>
          <a:noFill/>
        </p:spPr>
        <p:txBody>
          <a:bodyPr wrap="square" rtlCol="0">
            <a:spAutoFit/>
          </a:bodyPr>
          <a:lstStyle/>
          <a:p>
            <a:r>
              <a:rPr lang="es-MX" sz="1400" i="1" dirty="0"/>
              <a:t>Art. 263 y art. 264 de la LEPPET</a:t>
            </a:r>
          </a:p>
        </p:txBody>
      </p:sp>
      <p:sp>
        <p:nvSpPr>
          <p:cNvPr id="5" name="Marcador de número de diapositiva 4">
            <a:extLst>
              <a:ext uri="{FF2B5EF4-FFF2-40B4-BE49-F238E27FC236}">
                <a16:creationId xmlns:a16="http://schemas.microsoft.com/office/drawing/2014/main" id="{071DC080-80AF-46E2-837D-927E2FF364E1}"/>
              </a:ext>
            </a:extLst>
          </p:cNvPr>
          <p:cNvSpPr>
            <a:spLocks noGrp="1"/>
          </p:cNvSpPr>
          <p:nvPr>
            <p:ph type="sldNum" sz="quarter" idx="12"/>
          </p:nvPr>
        </p:nvSpPr>
        <p:spPr/>
        <p:txBody>
          <a:bodyPr/>
          <a:lstStyle/>
          <a:p>
            <a:fld id="{7F435081-CFB1-4999-ABED-67D2EC110076}" type="slidenum">
              <a:rPr lang="es-MX" smtClean="0"/>
              <a:t>40</a:t>
            </a:fld>
            <a:endParaRPr lang="es-MX"/>
          </a:p>
        </p:txBody>
      </p:sp>
    </p:spTree>
    <p:extLst>
      <p:ext uri="{BB962C8B-B14F-4D97-AF65-F5344CB8AC3E}">
        <p14:creationId xmlns:p14="http://schemas.microsoft.com/office/powerpoint/2010/main" val="1402205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79080A-8E51-4CC8-BB3C-BDE698CC0FF9}"/>
              </a:ext>
            </a:extLst>
          </p:cNvPr>
          <p:cNvSpPr>
            <a:spLocks noGrp="1"/>
          </p:cNvSpPr>
          <p:nvPr>
            <p:ph type="title"/>
          </p:nvPr>
        </p:nvSpPr>
        <p:spPr>
          <a:xfrm>
            <a:off x="1524000" y="304803"/>
            <a:ext cx="9771743" cy="523900"/>
          </a:xfrm>
        </p:spPr>
        <p:txBody>
          <a:bodyPr>
            <a:normAutofit/>
          </a:bodyPr>
          <a:lstStyle/>
          <a:p>
            <a:pPr algn="ctr"/>
            <a:r>
              <a:rPr lang="es-MX" sz="2000" b="1"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Arial" panose="020B0604020202020204" pitchFamily="34" charset="0"/>
              </a:rPr>
              <a:t>Procedimiento para el cómputo de la elección de presidentes municipales y regidores</a:t>
            </a:r>
            <a:endParaRPr lang="es-MX" sz="48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graphicFrame>
        <p:nvGraphicFramePr>
          <p:cNvPr id="4" name="Marcador de contenido 3">
            <a:extLst>
              <a:ext uri="{FF2B5EF4-FFF2-40B4-BE49-F238E27FC236}">
                <a16:creationId xmlns:a16="http://schemas.microsoft.com/office/drawing/2014/main" id="{75BB5F95-03A9-430F-B9F9-A9E84876C1E8}"/>
              </a:ext>
            </a:extLst>
          </p:cNvPr>
          <p:cNvGraphicFramePr>
            <a:graphicFrameLocks noGrp="1"/>
          </p:cNvGraphicFramePr>
          <p:nvPr>
            <p:ph idx="1"/>
            <p:extLst>
              <p:ext uri="{D42A27DB-BD31-4B8C-83A1-F6EECF244321}">
                <p14:modId xmlns:p14="http://schemas.microsoft.com/office/powerpoint/2010/main" val="4277912626"/>
              </p:ext>
            </p:extLst>
          </p:nvPr>
        </p:nvGraphicFramePr>
        <p:xfrm>
          <a:off x="419099" y="598715"/>
          <a:ext cx="11353801" cy="5660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F4DAD1A5-CFF5-425D-AEFB-28A340A9E258}"/>
              </a:ext>
            </a:extLst>
          </p:cNvPr>
          <p:cNvSpPr txBox="1"/>
          <p:nvPr/>
        </p:nvSpPr>
        <p:spPr>
          <a:xfrm>
            <a:off x="1109318" y="6334099"/>
            <a:ext cx="3263176" cy="307777"/>
          </a:xfrm>
          <a:prstGeom prst="rect">
            <a:avLst/>
          </a:prstGeom>
          <a:noFill/>
        </p:spPr>
        <p:txBody>
          <a:bodyPr wrap="square" rtlCol="0">
            <a:spAutoFit/>
          </a:bodyPr>
          <a:lstStyle/>
          <a:p>
            <a:r>
              <a:rPr lang="es-MX" sz="1400" i="1" dirty="0"/>
              <a:t>Artículos 265 y 266 de la LEPPET</a:t>
            </a:r>
          </a:p>
        </p:txBody>
      </p:sp>
      <p:sp>
        <p:nvSpPr>
          <p:cNvPr id="5" name="Marcador de número de diapositiva 4">
            <a:extLst>
              <a:ext uri="{FF2B5EF4-FFF2-40B4-BE49-F238E27FC236}">
                <a16:creationId xmlns:a16="http://schemas.microsoft.com/office/drawing/2014/main" id="{E0C3850A-D8DD-477C-B5E4-010AE660555D}"/>
              </a:ext>
            </a:extLst>
          </p:cNvPr>
          <p:cNvSpPr>
            <a:spLocks noGrp="1"/>
          </p:cNvSpPr>
          <p:nvPr>
            <p:ph type="sldNum" sz="quarter" idx="12"/>
          </p:nvPr>
        </p:nvSpPr>
        <p:spPr/>
        <p:txBody>
          <a:bodyPr/>
          <a:lstStyle/>
          <a:p>
            <a:fld id="{7F435081-CFB1-4999-ABED-67D2EC110076}" type="slidenum">
              <a:rPr lang="es-MX" smtClean="0"/>
              <a:t>41</a:t>
            </a:fld>
            <a:endParaRPr lang="es-MX"/>
          </a:p>
        </p:txBody>
      </p:sp>
    </p:spTree>
    <p:extLst>
      <p:ext uri="{BB962C8B-B14F-4D97-AF65-F5344CB8AC3E}">
        <p14:creationId xmlns:p14="http://schemas.microsoft.com/office/powerpoint/2010/main" val="3278287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7F090AC-BD6A-4C62-B398-D32CFDFB4C05}"/>
              </a:ext>
            </a:extLst>
          </p:cNvPr>
          <p:cNvSpPr>
            <a:spLocks noGrp="1"/>
          </p:cNvSpPr>
          <p:nvPr>
            <p:ph type="sldNum" sz="quarter" idx="12"/>
          </p:nvPr>
        </p:nvSpPr>
        <p:spPr/>
        <p:txBody>
          <a:bodyPr/>
          <a:lstStyle/>
          <a:p>
            <a:fld id="{7F435081-CFB1-4999-ABED-67D2EC110076}" type="slidenum">
              <a:rPr lang="es-MX" smtClean="0"/>
              <a:t>42</a:t>
            </a:fld>
            <a:endParaRPr lang="es-MX"/>
          </a:p>
        </p:txBody>
      </p:sp>
      <p:sp>
        <p:nvSpPr>
          <p:cNvPr id="5" name="CuadroTexto 4">
            <a:extLst>
              <a:ext uri="{FF2B5EF4-FFF2-40B4-BE49-F238E27FC236}">
                <a16:creationId xmlns:a16="http://schemas.microsoft.com/office/drawing/2014/main" id="{4F10CB1D-62AA-4058-8FE1-208225F8A241}"/>
              </a:ext>
            </a:extLst>
          </p:cNvPr>
          <p:cNvSpPr txBox="1"/>
          <p:nvPr/>
        </p:nvSpPr>
        <p:spPr>
          <a:xfrm>
            <a:off x="1678577" y="876498"/>
            <a:ext cx="9235440" cy="1077218"/>
          </a:xfrm>
          <a:prstGeom prst="rect">
            <a:avLst/>
          </a:prstGeom>
          <a:noFill/>
        </p:spPr>
        <p:txBody>
          <a:bodyPr wrap="square" rtlCol="0">
            <a:spAutoFit/>
          </a:bodyPr>
          <a:lstStyle/>
          <a:p>
            <a:pPr algn="ctr"/>
            <a:r>
              <a:rPr lang="es-MX"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Consejos Distritales Electorales designados como cabeceras de municipio</a:t>
            </a:r>
          </a:p>
        </p:txBody>
      </p:sp>
      <p:sp>
        <p:nvSpPr>
          <p:cNvPr id="6" name="CuadroTexto 5">
            <a:extLst>
              <a:ext uri="{FF2B5EF4-FFF2-40B4-BE49-F238E27FC236}">
                <a16:creationId xmlns:a16="http://schemas.microsoft.com/office/drawing/2014/main" id="{0944ADE9-5B28-4308-A17B-D6D76BCB091B}"/>
              </a:ext>
            </a:extLst>
          </p:cNvPr>
          <p:cNvSpPr txBox="1"/>
          <p:nvPr/>
        </p:nvSpPr>
        <p:spPr>
          <a:xfrm>
            <a:off x="1608668" y="2548356"/>
            <a:ext cx="9398000" cy="2492990"/>
          </a:xfrm>
          <a:prstGeom prst="rect">
            <a:avLst/>
          </a:prstGeom>
          <a:solidFill>
            <a:schemeClr val="accent6">
              <a:lumMod val="40000"/>
              <a:lumOff val="60000"/>
            </a:schemeClr>
          </a:solidFill>
        </p:spPr>
        <p:txBody>
          <a:bodyPr wrap="square" rtlCol="0">
            <a:spAutoFit/>
          </a:bodyPr>
          <a:lstStyle/>
          <a:p>
            <a:pPr algn="just"/>
            <a:r>
              <a:rPr lang="es-MX" sz="2600" dirty="0">
                <a:latin typeface="Arial" panose="020B0604020202020204" pitchFamily="34" charset="0"/>
                <a:cs typeface="Arial" panose="020B0604020202020204" pitchFamily="34" charset="0"/>
              </a:rPr>
              <a:t>En el acuerdo </a:t>
            </a:r>
            <a:r>
              <a:rPr lang="es-MX" sz="2600" b="1" dirty="0">
                <a:latin typeface="Arial" panose="020B0604020202020204" pitchFamily="34" charset="0"/>
                <a:cs typeface="Arial" panose="020B0604020202020204" pitchFamily="34" charset="0"/>
              </a:rPr>
              <a:t>CE/2023/040</a:t>
            </a:r>
            <a:r>
              <a:rPr lang="es-MX" sz="2600" dirty="0">
                <a:latin typeface="Arial" panose="020B0604020202020204" pitchFamily="34" charset="0"/>
                <a:cs typeface="Arial" panose="020B0604020202020204" pitchFamily="34" charset="0"/>
              </a:rPr>
              <a:t>, se designó a los consejos electorales distritales: 02 con cabecera en Cárdenas, 07 con cabecera en Centro, 12 con cabecera en Comalcalco, 13 con cabecera en Cunduacán, 15 con cabecera en Huimanguillo, 16 con cabecera en Macuspana y 18 con cabecera en Nacajuca, </a:t>
            </a:r>
            <a:r>
              <a:rPr lang="es-MX" sz="2600" b="1" dirty="0">
                <a:latin typeface="Arial" panose="020B0604020202020204" pitchFamily="34" charset="0"/>
                <a:cs typeface="Arial" panose="020B0604020202020204" pitchFamily="34" charset="0"/>
              </a:rPr>
              <a:t>para que funjan como cabeceras de municipio</a:t>
            </a:r>
            <a:r>
              <a:rPr lang="es-MX" sz="2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76681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3592287" y="389582"/>
            <a:ext cx="5460274" cy="707886"/>
          </a:xfrm>
          <a:prstGeom prst="rect">
            <a:avLst/>
          </a:prstGeom>
          <a:noFill/>
        </p:spPr>
        <p:txBody>
          <a:bodyPr wrap="square" rtlCol="0">
            <a:spAutoFit/>
          </a:bodyPr>
          <a:lstStyle/>
          <a:p>
            <a:pPr algn="ctr"/>
            <a:r>
              <a:rPr lang="es-MX" sz="2000" b="1" dirty="0">
                <a:latin typeface="Arial" panose="020B0604020202020204" pitchFamily="34" charset="0"/>
                <a:cs typeface="Arial" panose="020B0604020202020204" pitchFamily="34" charset="0"/>
              </a:rPr>
              <a:t>Cómputo Distrital, Municipal y parcial Municipal</a:t>
            </a:r>
          </a:p>
        </p:txBody>
      </p:sp>
      <p:graphicFrame>
        <p:nvGraphicFramePr>
          <p:cNvPr id="8" name="Diagrama 7"/>
          <p:cNvGraphicFramePr/>
          <p:nvPr>
            <p:extLst>
              <p:ext uri="{D42A27DB-BD31-4B8C-83A1-F6EECF244321}">
                <p14:modId xmlns:p14="http://schemas.microsoft.com/office/powerpoint/2010/main" val="974957984"/>
              </p:ext>
            </p:extLst>
          </p:nvPr>
        </p:nvGraphicFramePr>
        <p:xfrm>
          <a:off x="2338636" y="1097468"/>
          <a:ext cx="829452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9946916" y="6170601"/>
            <a:ext cx="1645920" cy="338554"/>
          </a:xfrm>
          <a:prstGeom prst="rect">
            <a:avLst/>
          </a:prstGeom>
          <a:noFill/>
        </p:spPr>
        <p:txBody>
          <a:bodyPr wrap="square" rtlCol="0">
            <a:spAutoFit/>
          </a:bodyPr>
          <a:lstStyle/>
          <a:p>
            <a:pPr algn="ctr"/>
            <a:r>
              <a:rPr lang="es-MX" sz="1600" b="1" dirty="0">
                <a:latin typeface="Arial" panose="020B0604020202020204" pitchFamily="34" charset="0"/>
                <a:cs typeface="Arial" panose="020B0604020202020204" pitchFamily="34" charset="0"/>
              </a:rPr>
              <a:t>CE/2024/020</a:t>
            </a:r>
          </a:p>
        </p:txBody>
      </p:sp>
    </p:spTree>
    <p:extLst>
      <p:ext uri="{BB962C8B-B14F-4D97-AF65-F5344CB8AC3E}">
        <p14:creationId xmlns:p14="http://schemas.microsoft.com/office/powerpoint/2010/main" val="494405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036494" y="1356908"/>
            <a:ext cx="9235440" cy="400110"/>
          </a:xfrm>
          <a:prstGeom prst="rect">
            <a:avLst/>
          </a:prstGeom>
          <a:solidFill>
            <a:schemeClr val="accent5">
              <a:lumMod val="40000"/>
              <a:lumOff val="60000"/>
            </a:schemeClr>
          </a:solidFill>
        </p:spPr>
        <p:txBody>
          <a:bodyPr wrap="square" rtlCol="0">
            <a:spAutoFit/>
          </a:bodyPr>
          <a:lstStyle/>
          <a:p>
            <a:pPr algn="ctr"/>
            <a:r>
              <a:rPr lang="es-MX"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Inicio de la etapa de resultados</a:t>
            </a:r>
          </a:p>
        </p:txBody>
      </p:sp>
      <p:sp>
        <p:nvSpPr>
          <p:cNvPr id="8" name="CuadroTexto 7"/>
          <p:cNvSpPr txBox="1"/>
          <p:nvPr/>
        </p:nvSpPr>
        <p:spPr>
          <a:xfrm>
            <a:off x="1727200" y="2481747"/>
            <a:ext cx="9637485" cy="2308324"/>
          </a:xfrm>
          <a:prstGeom prst="rect">
            <a:avLst/>
          </a:prstGeom>
          <a:solidFill>
            <a:schemeClr val="accent2">
              <a:lumMod val="20000"/>
              <a:lumOff val="80000"/>
            </a:schemeClr>
          </a:solidFill>
        </p:spPr>
        <p:txBody>
          <a:bodyPr wrap="square" rtlCol="0">
            <a:spAutoFit/>
          </a:bodyPr>
          <a:lstStyle/>
          <a:p>
            <a:pPr algn="just"/>
            <a:r>
              <a:rPr lang="es-MX" sz="1600" dirty="0">
                <a:latin typeface="Arial" panose="020B0604020202020204" pitchFamily="34" charset="0"/>
                <a:cs typeface="Arial" panose="020B0604020202020204" pitchFamily="34" charset="0"/>
              </a:rPr>
              <a:t>Una vez clausuradas las casillas, las presidencias de las mismas, bajo su responsabilidad, harán llegar al Consejo Distrital que corresponda, los paquetes y los expedientes dentro de los plazo siguientes, contados a partir de la hora de clausura:  </a:t>
            </a:r>
          </a:p>
          <a:p>
            <a:pPr algn="just"/>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I.  Inmediatamente después de la clausura, cuando se trate de casillas ubicadas en cabecera municipal; y </a:t>
            </a:r>
          </a:p>
          <a:p>
            <a:pPr algn="just"/>
            <a:r>
              <a:rPr lang="es-MX" sz="1600" dirty="0">
                <a:latin typeface="Arial" panose="020B0604020202020204" pitchFamily="34" charset="0"/>
                <a:cs typeface="Arial" panose="020B0604020202020204" pitchFamily="34" charset="0"/>
              </a:rPr>
              <a:t>II. Hasta 12 horas cuando se trate de casillas ubicadas fuera de la cabecera municipal. Estos plazos podrán   ampliarse por los consejos distritales, previamente al día de la elección, para aquellas que lo justifiquen.</a:t>
            </a:r>
          </a:p>
        </p:txBody>
      </p:sp>
      <p:sp>
        <p:nvSpPr>
          <p:cNvPr id="2" name="Rectángulo 1"/>
          <p:cNvSpPr/>
          <p:nvPr/>
        </p:nvSpPr>
        <p:spPr>
          <a:xfrm>
            <a:off x="7961412" y="5620605"/>
            <a:ext cx="3310522" cy="307777"/>
          </a:xfrm>
          <a:prstGeom prst="rect">
            <a:avLst/>
          </a:prstGeom>
        </p:spPr>
        <p:txBody>
          <a:bodyPr wrap="none">
            <a:spAutoFit/>
          </a:bodyPr>
          <a:lstStyle/>
          <a:p>
            <a:pPr algn="r"/>
            <a:r>
              <a:rPr lang="es-MX" sz="1400" i="1" dirty="0">
                <a:latin typeface="Arial" panose="020B0604020202020204" pitchFamily="34" charset="0"/>
                <a:cs typeface="Arial" panose="020B0604020202020204" pitchFamily="34" charset="0"/>
              </a:rPr>
              <a:t>Art. 249 numerales  y 2 de la LEPPET</a:t>
            </a:r>
          </a:p>
        </p:txBody>
      </p:sp>
      <p:sp>
        <p:nvSpPr>
          <p:cNvPr id="3" name="Marcador de número de diapositiva 2">
            <a:extLst>
              <a:ext uri="{FF2B5EF4-FFF2-40B4-BE49-F238E27FC236}">
                <a16:creationId xmlns:a16="http://schemas.microsoft.com/office/drawing/2014/main" id="{20F310C2-DE3F-41C0-BF54-0AB73BE1BCA1}"/>
              </a:ext>
            </a:extLst>
          </p:cNvPr>
          <p:cNvSpPr>
            <a:spLocks noGrp="1"/>
          </p:cNvSpPr>
          <p:nvPr>
            <p:ph type="sldNum" sz="quarter" idx="12"/>
          </p:nvPr>
        </p:nvSpPr>
        <p:spPr/>
        <p:txBody>
          <a:bodyPr/>
          <a:lstStyle/>
          <a:p>
            <a:fld id="{7F435081-CFB1-4999-ABED-67D2EC110076}" type="slidenum">
              <a:rPr lang="es-MX" smtClean="0"/>
              <a:t>44</a:t>
            </a:fld>
            <a:endParaRPr lang="es-MX"/>
          </a:p>
        </p:txBody>
      </p:sp>
    </p:spTree>
    <p:extLst>
      <p:ext uri="{BB962C8B-B14F-4D97-AF65-F5344CB8AC3E}">
        <p14:creationId xmlns:p14="http://schemas.microsoft.com/office/powerpoint/2010/main" val="3257766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67541" y="892049"/>
            <a:ext cx="9235440" cy="400110"/>
          </a:xfrm>
          <a:prstGeom prst="rect">
            <a:avLst/>
          </a:prstGeom>
          <a:noFill/>
        </p:spPr>
        <p:txBody>
          <a:bodyPr wrap="square" rtlCol="0">
            <a:spAutoFit/>
          </a:bodyPr>
          <a:lstStyle/>
          <a:p>
            <a:pPr algn="ctr"/>
            <a:r>
              <a:rPr lang="es-MX"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Reunión de trabajo previa a las sesiones permanentes de cómputos</a:t>
            </a:r>
          </a:p>
        </p:txBody>
      </p:sp>
      <p:sp>
        <p:nvSpPr>
          <p:cNvPr id="5" name="CuadroTexto 4"/>
          <p:cNvSpPr txBox="1"/>
          <p:nvPr/>
        </p:nvSpPr>
        <p:spPr>
          <a:xfrm>
            <a:off x="1162591" y="1403847"/>
            <a:ext cx="10045337" cy="2031325"/>
          </a:xfrm>
          <a:prstGeom prst="rect">
            <a:avLst/>
          </a:prstGeom>
          <a:solidFill>
            <a:schemeClr val="accent6">
              <a:lumMod val="20000"/>
              <a:lumOff val="80000"/>
            </a:schemeClr>
          </a:solidFill>
          <a:effectLst>
            <a:outerShdw blurRad="50800" dist="38100" dir="18900000" algn="bl" rotWithShape="0">
              <a:prstClr val="black">
                <a:alpha val="40000"/>
              </a:prstClr>
            </a:outerShdw>
          </a:effectLst>
        </p:spPr>
        <p:txBody>
          <a:bodyPr wrap="square" rtlCol="0">
            <a:spAutoFit/>
          </a:bodyPr>
          <a:lstStyle/>
          <a:p>
            <a:pPr algn="just"/>
            <a:r>
              <a:rPr lang="es-MX" dirty="0">
                <a:latin typeface="Arial" panose="020B0604020202020204" pitchFamily="34" charset="0"/>
                <a:cs typeface="Arial" panose="020B0604020202020204" pitchFamily="34" charset="0"/>
              </a:rPr>
              <a:t>Los artículos 387 y 388 del Reglamento de Elecciones y 14 párrafo cuarto del Reglamento de Sesiones, estipulan la realización de una reunión de trabajo que se realizará el día previo a la sesión de cómputo distrital, para abordar, entre otros asuntos, lo relativo a la presentación de un informe que contenga un análisis preliminar sobre la calificación de los paquetes electorales con y sin muestras de alteración. Inmediatamente después de la reunión de trabajo se llevará a cabo una sesión extraordinaria del consejo distrital, para abordar lo relativo a las casillas cuya votación será objeto de recuento</a:t>
            </a:r>
            <a:r>
              <a:rPr lang="es-MX" sz="1600" dirty="0">
                <a:latin typeface="Arial" panose="020B0604020202020204" pitchFamily="34" charset="0"/>
                <a:cs typeface="Arial" panose="020B0604020202020204" pitchFamily="34" charset="0"/>
              </a:rPr>
              <a:t>.</a:t>
            </a:r>
          </a:p>
        </p:txBody>
      </p:sp>
      <p:sp>
        <p:nvSpPr>
          <p:cNvPr id="6" name="CuadroTexto 5"/>
          <p:cNvSpPr txBox="1"/>
          <p:nvPr/>
        </p:nvSpPr>
        <p:spPr>
          <a:xfrm>
            <a:off x="3304900" y="3760578"/>
            <a:ext cx="5760717" cy="400110"/>
          </a:xfrm>
          <a:prstGeom prst="rect">
            <a:avLst/>
          </a:prstGeom>
          <a:noFill/>
        </p:spPr>
        <p:txBody>
          <a:bodyPr wrap="square" rtlCol="0">
            <a:spAutoFit/>
          </a:bodyPr>
          <a:lstStyle/>
          <a:p>
            <a:pPr algn="ctr"/>
            <a:r>
              <a:rPr lang="es-MX"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Sustituciones durante la sesión permanente</a:t>
            </a:r>
          </a:p>
        </p:txBody>
      </p:sp>
      <p:sp>
        <p:nvSpPr>
          <p:cNvPr id="7" name="CuadroTexto 6"/>
          <p:cNvSpPr txBox="1"/>
          <p:nvPr/>
        </p:nvSpPr>
        <p:spPr>
          <a:xfrm>
            <a:off x="1227909" y="4212939"/>
            <a:ext cx="10097588" cy="1754326"/>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MX" dirty="0">
                <a:latin typeface="Arial" panose="020B0604020202020204" pitchFamily="34" charset="0"/>
                <a:cs typeface="Arial" panose="020B0604020202020204" pitchFamily="34" charset="0"/>
              </a:rPr>
              <a:t>Los Consejos Electorales Distritales, en sesión previa a la Jornada Electoral, podrán acordar que la presidencia y secretaría del Consejo puedan ser sustituidas en sus funciones, por quien ocupe la vocalía de organización electoral y educación cívica; y que las consejerías electorales y representaciones de los partidos políticos y candidaturas independientes acrediten en sus ausencias, a sus suplencias para que participen; de forma que se pueda sesionar permanentemente.</a:t>
            </a:r>
          </a:p>
        </p:txBody>
      </p:sp>
      <p:sp>
        <p:nvSpPr>
          <p:cNvPr id="2" name="Rectángulo 1"/>
          <p:cNvSpPr/>
          <p:nvPr/>
        </p:nvSpPr>
        <p:spPr>
          <a:xfrm>
            <a:off x="7832378" y="6037369"/>
            <a:ext cx="3639138" cy="307777"/>
          </a:xfrm>
          <a:prstGeom prst="rect">
            <a:avLst/>
          </a:prstGeom>
        </p:spPr>
        <p:txBody>
          <a:bodyPr wrap="none">
            <a:spAutoFit/>
          </a:bodyPr>
          <a:lstStyle/>
          <a:p>
            <a:pPr algn="r"/>
            <a:r>
              <a:rPr lang="es-MX" sz="1400" i="1" dirty="0">
                <a:latin typeface="Arial" panose="020B0604020202020204" pitchFamily="34" charset="0"/>
                <a:cs typeface="Arial" panose="020B0604020202020204" pitchFamily="34" charset="0"/>
              </a:rPr>
              <a:t>Artículo 258 numerales 3 y 4 de la LEPPET</a:t>
            </a:r>
          </a:p>
        </p:txBody>
      </p:sp>
      <p:sp>
        <p:nvSpPr>
          <p:cNvPr id="3" name="Marcador de número de diapositiva 2">
            <a:extLst>
              <a:ext uri="{FF2B5EF4-FFF2-40B4-BE49-F238E27FC236}">
                <a16:creationId xmlns:a16="http://schemas.microsoft.com/office/drawing/2014/main" id="{447B3EC3-8EAB-45A1-9853-D1059203AF68}"/>
              </a:ext>
            </a:extLst>
          </p:cNvPr>
          <p:cNvSpPr>
            <a:spLocks noGrp="1"/>
          </p:cNvSpPr>
          <p:nvPr>
            <p:ph type="sldNum" sz="quarter" idx="12"/>
          </p:nvPr>
        </p:nvSpPr>
        <p:spPr/>
        <p:txBody>
          <a:bodyPr/>
          <a:lstStyle/>
          <a:p>
            <a:fld id="{7F435081-CFB1-4999-ABED-67D2EC110076}" type="slidenum">
              <a:rPr lang="es-MX" smtClean="0"/>
              <a:t>45</a:t>
            </a:fld>
            <a:endParaRPr lang="es-MX"/>
          </a:p>
        </p:txBody>
      </p:sp>
    </p:spTree>
    <p:extLst>
      <p:ext uri="{BB962C8B-B14F-4D97-AF65-F5344CB8AC3E}">
        <p14:creationId xmlns:p14="http://schemas.microsoft.com/office/powerpoint/2010/main" val="3935944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45919" y="453580"/>
            <a:ext cx="9235440" cy="400110"/>
          </a:xfrm>
          <a:prstGeom prst="rect">
            <a:avLst/>
          </a:prstGeom>
          <a:noFill/>
        </p:spPr>
        <p:txBody>
          <a:bodyPr wrap="square" rtlCol="0">
            <a:spAutoFit/>
          </a:bodyPr>
          <a:lstStyle/>
          <a:p>
            <a:pPr algn="ctr"/>
            <a:r>
              <a:rPr lang="es-MX"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Mesas auxiliares</a:t>
            </a:r>
          </a:p>
        </p:txBody>
      </p:sp>
      <p:sp>
        <p:nvSpPr>
          <p:cNvPr id="5" name="CuadroTexto 4"/>
          <p:cNvSpPr txBox="1"/>
          <p:nvPr/>
        </p:nvSpPr>
        <p:spPr>
          <a:xfrm>
            <a:off x="1645919" y="1065803"/>
            <a:ext cx="9707881" cy="1323439"/>
          </a:xfrm>
          <a:prstGeom prst="rect">
            <a:avLst/>
          </a:prstGeom>
          <a:ln w="76200"/>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MX" sz="1600" dirty="0">
                <a:latin typeface="Arial" panose="020B0604020202020204" pitchFamily="34" charset="0"/>
                <a:cs typeface="Arial" panose="020B0604020202020204" pitchFamily="34" charset="0"/>
              </a:rPr>
              <a:t>Las mesas auxiliares son órganos temporales para el desarrollo de los cómputos de las elecciones de las diputaciones, presidencias municipales y regidurías. Los consejos electorales distritales podrán instalar mesas auxiliares para los cómputos de las elecciones de diputaciones y regidurías. El procedimiento de conformación de las mesas auxiliares será determinado conforme a los lineamientos que para tal efecto emita el Consejo Estatal.</a:t>
            </a:r>
          </a:p>
        </p:txBody>
      </p:sp>
      <p:sp>
        <p:nvSpPr>
          <p:cNvPr id="6" name="CuadroTexto 5"/>
          <p:cNvSpPr txBox="1"/>
          <p:nvPr/>
        </p:nvSpPr>
        <p:spPr>
          <a:xfrm>
            <a:off x="1498599" y="3301657"/>
            <a:ext cx="10079446" cy="707886"/>
          </a:xfrm>
          <a:prstGeom prst="rect">
            <a:avLst/>
          </a:prstGeom>
          <a:noFill/>
        </p:spPr>
        <p:txBody>
          <a:bodyPr wrap="square" rtlCol="0">
            <a:spAutoFit/>
          </a:bodyPr>
          <a:lstStyle/>
          <a:p>
            <a:pPr algn="ctr"/>
            <a:r>
              <a:rPr lang="es-MX"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Lineamientos para el desarrollo de las sesiones de cómputo en los Consejos Electorales Distritales</a:t>
            </a:r>
          </a:p>
        </p:txBody>
      </p:sp>
      <p:sp>
        <p:nvSpPr>
          <p:cNvPr id="7" name="CuadroTexto 6"/>
          <p:cNvSpPr txBox="1"/>
          <p:nvPr/>
        </p:nvSpPr>
        <p:spPr>
          <a:xfrm>
            <a:off x="1498599" y="4224673"/>
            <a:ext cx="10079445" cy="830997"/>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Los Lineamientos que se aprueban en el acuerdo </a:t>
            </a:r>
            <a:r>
              <a:rPr lang="es-MX" sz="1600" b="1" dirty="0">
                <a:latin typeface="Arial" panose="020B0604020202020204" pitchFamily="34" charset="0"/>
                <a:cs typeface="Arial" panose="020B0604020202020204" pitchFamily="34" charset="0"/>
              </a:rPr>
              <a:t>CE/2024/020</a:t>
            </a:r>
            <a:r>
              <a:rPr lang="es-MX" sz="1600" dirty="0">
                <a:latin typeface="Arial" panose="020B0604020202020204" pitchFamily="34" charset="0"/>
                <a:cs typeface="Arial" panose="020B0604020202020204" pitchFamily="34" charset="0"/>
              </a:rPr>
              <a:t>, se sustentan en las disposiciones normativas, bases generales y criterios aplicables para el desarrollo de la reunión de trabajo, de la sesión especial y permanente de cómputo vigentes</a:t>
            </a:r>
            <a:endParaRPr lang="es-MX" sz="1600" dirty="0">
              <a:highlight>
                <a:srgbClr val="FFFF00"/>
              </a:highlight>
              <a:latin typeface="Arial" panose="020B0604020202020204" pitchFamily="34" charset="0"/>
              <a:cs typeface="Arial" panose="020B0604020202020204" pitchFamily="34" charset="0"/>
            </a:endParaRPr>
          </a:p>
        </p:txBody>
      </p:sp>
      <p:sp>
        <p:nvSpPr>
          <p:cNvPr id="2" name="Rectángulo 1"/>
          <p:cNvSpPr/>
          <p:nvPr/>
        </p:nvSpPr>
        <p:spPr>
          <a:xfrm>
            <a:off x="8705659" y="2527487"/>
            <a:ext cx="2624436" cy="307777"/>
          </a:xfrm>
          <a:prstGeom prst="rect">
            <a:avLst/>
          </a:prstGeom>
        </p:spPr>
        <p:txBody>
          <a:bodyPr wrap="none">
            <a:spAutoFit/>
          </a:bodyPr>
          <a:lstStyle/>
          <a:p>
            <a:pPr algn="r"/>
            <a:r>
              <a:rPr lang="es-MX" sz="1400" i="1" dirty="0">
                <a:latin typeface="Arial" panose="020B0604020202020204" pitchFamily="34" charset="0"/>
                <a:cs typeface="Arial" panose="020B0604020202020204" pitchFamily="34" charset="0"/>
              </a:rPr>
              <a:t>Art. 258.5, 6 y 7 de la LEPPET</a:t>
            </a:r>
          </a:p>
        </p:txBody>
      </p:sp>
      <p:sp>
        <p:nvSpPr>
          <p:cNvPr id="3" name="Marcador de número de diapositiva 2">
            <a:extLst>
              <a:ext uri="{FF2B5EF4-FFF2-40B4-BE49-F238E27FC236}">
                <a16:creationId xmlns:a16="http://schemas.microsoft.com/office/drawing/2014/main" id="{0A24D58F-2698-4840-8688-B7D84B1DD83B}"/>
              </a:ext>
            </a:extLst>
          </p:cNvPr>
          <p:cNvSpPr>
            <a:spLocks noGrp="1"/>
          </p:cNvSpPr>
          <p:nvPr>
            <p:ph type="sldNum" sz="quarter" idx="12"/>
          </p:nvPr>
        </p:nvSpPr>
        <p:spPr/>
        <p:txBody>
          <a:bodyPr/>
          <a:lstStyle/>
          <a:p>
            <a:fld id="{7F435081-CFB1-4999-ABED-67D2EC110076}" type="slidenum">
              <a:rPr lang="es-MX" smtClean="0"/>
              <a:t>46</a:t>
            </a:fld>
            <a:endParaRPr lang="es-MX"/>
          </a:p>
        </p:txBody>
      </p:sp>
    </p:spTree>
    <p:extLst>
      <p:ext uri="{BB962C8B-B14F-4D97-AF65-F5344CB8AC3E}">
        <p14:creationId xmlns:p14="http://schemas.microsoft.com/office/powerpoint/2010/main" val="2595784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86000" y="414710"/>
            <a:ext cx="7593874" cy="369332"/>
          </a:xfrm>
          <a:prstGeom prst="rect">
            <a:avLst/>
          </a:prstGeom>
        </p:spPr>
        <p:txBody>
          <a:bodyPr wrap="square">
            <a:spAutoFit/>
          </a:bodyPr>
          <a:lstStyle/>
          <a:p>
            <a:pPr algn="ctr"/>
            <a:r>
              <a:rPr 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Sistema Informático que apoyará en los cómputos elecciones: </a:t>
            </a:r>
          </a:p>
        </p:txBody>
      </p:sp>
      <p:graphicFrame>
        <p:nvGraphicFramePr>
          <p:cNvPr id="5" name="Tabla 4"/>
          <p:cNvGraphicFramePr>
            <a:graphicFrameLocks noGrp="1"/>
          </p:cNvGraphicFramePr>
          <p:nvPr>
            <p:extLst>
              <p:ext uri="{D42A27DB-BD31-4B8C-83A1-F6EECF244321}">
                <p14:modId xmlns:p14="http://schemas.microsoft.com/office/powerpoint/2010/main" val="2660312520"/>
              </p:ext>
            </p:extLst>
          </p:nvPr>
        </p:nvGraphicFramePr>
        <p:xfrm>
          <a:off x="855132" y="1170609"/>
          <a:ext cx="10966753" cy="370840"/>
        </p:xfrm>
        <a:graphic>
          <a:graphicData uri="http://schemas.openxmlformats.org/drawingml/2006/table">
            <a:tbl>
              <a:tblPr firstRow="1" bandRow="1">
                <a:tableStyleId>{E8B1032C-EA38-4F05-BA0D-38AFFFC7BED3}</a:tableStyleId>
              </a:tblPr>
              <a:tblGrid>
                <a:gridCol w="1453095">
                  <a:extLst>
                    <a:ext uri="{9D8B030D-6E8A-4147-A177-3AD203B41FA5}">
                      <a16:colId xmlns:a16="http://schemas.microsoft.com/office/drawing/2014/main" val="176744182"/>
                    </a:ext>
                  </a:extLst>
                </a:gridCol>
                <a:gridCol w="9513658">
                  <a:extLst>
                    <a:ext uri="{9D8B030D-6E8A-4147-A177-3AD203B41FA5}">
                      <a16:colId xmlns:a16="http://schemas.microsoft.com/office/drawing/2014/main" val="2562284025"/>
                    </a:ext>
                  </a:extLst>
                </a:gridCol>
              </a:tblGrid>
              <a:tr h="370840">
                <a:tc>
                  <a:txBody>
                    <a:bodyPr/>
                    <a:lstStyle/>
                    <a:p>
                      <a:pPr algn="ctr"/>
                      <a:r>
                        <a:rPr lang="es-MX" sz="1600" dirty="0">
                          <a:latin typeface="Arial" panose="020B0604020202020204" pitchFamily="34" charset="0"/>
                          <a:cs typeface="Arial" panose="020B0604020202020204" pitchFamily="34" charset="0"/>
                        </a:rPr>
                        <a:t>SIEE</a:t>
                      </a:r>
                    </a:p>
                  </a:txBody>
                  <a:tcPr/>
                </a:tc>
                <a:tc>
                  <a:txBody>
                    <a:bodyPr/>
                    <a:lstStyle/>
                    <a:p>
                      <a:pPr algn="ctr"/>
                      <a:r>
                        <a:rPr lang="es-MX" sz="1600" b="0" dirty="0">
                          <a:latin typeface="Arial" panose="020B0604020202020204" pitchFamily="34" charset="0"/>
                          <a:cs typeface="Arial" panose="020B0604020202020204" pitchFamily="34" charset="0"/>
                        </a:rPr>
                        <a:t>Sistema de información Estatal Electoral. </a:t>
                      </a:r>
                    </a:p>
                  </a:txBody>
                  <a:tcPr/>
                </a:tc>
                <a:extLst>
                  <a:ext uri="{0D108BD9-81ED-4DB2-BD59-A6C34878D82A}">
                    <a16:rowId xmlns:a16="http://schemas.microsoft.com/office/drawing/2014/main" val="2261333587"/>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935417751"/>
              </p:ext>
            </p:extLst>
          </p:nvPr>
        </p:nvGraphicFramePr>
        <p:xfrm>
          <a:off x="855133" y="1532726"/>
          <a:ext cx="10966752" cy="5090142"/>
        </p:xfrm>
        <a:graphic>
          <a:graphicData uri="http://schemas.openxmlformats.org/drawingml/2006/table">
            <a:tbl>
              <a:tblPr firstRow="1" bandRow="1">
                <a:tableStyleId>{E8B1032C-EA38-4F05-BA0D-38AFFFC7BED3}</a:tableStyleId>
              </a:tblPr>
              <a:tblGrid>
                <a:gridCol w="3214981">
                  <a:extLst>
                    <a:ext uri="{9D8B030D-6E8A-4147-A177-3AD203B41FA5}">
                      <a16:colId xmlns:a16="http://schemas.microsoft.com/office/drawing/2014/main" val="1314400004"/>
                    </a:ext>
                  </a:extLst>
                </a:gridCol>
                <a:gridCol w="7751771">
                  <a:extLst>
                    <a:ext uri="{9D8B030D-6E8A-4147-A177-3AD203B41FA5}">
                      <a16:colId xmlns:a16="http://schemas.microsoft.com/office/drawing/2014/main" val="1053184290"/>
                    </a:ext>
                  </a:extLst>
                </a:gridCol>
              </a:tblGrid>
              <a:tr h="1486425">
                <a:tc>
                  <a:txBody>
                    <a:bodyPr/>
                    <a:lstStyle/>
                    <a:p>
                      <a:pPr algn="ctr"/>
                      <a:r>
                        <a:rPr kumimoji="0" lang="es-E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Acta circunstanciada de recuento de votos en Grupo de Trabajo</a:t>
                      </a:r>
                      <a:endParaRPr lang="es-MX" sz="1600" b="1" dirty="0">
                        <a:latin typeface="Arial" panose="020B0604020202020204" pitchFamily="34" charset="0"/>
                        <a:cs typeface="Arial" panose="020B0604020202020204" pitchFamily="34"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u="none" strike="noStrike" kern="1200" cap="none" spc="0" normalizeH="0" baseline="0" noProof="0" dirty="0">
                          <a:ln>
                            <a:noFill/>
                          </a:ln>
                          <a:effectLst/>
                          <a:uLnTx/>
                          <a:uFillTx/>
                          <a:latin typeface="Arial" panose="020B0604020202020204" pitchFamily="34" charset="0"/>
                          <a:cs typeface="Arial" panose="020B0604020202020204" pitchFamily="34" charset="0"/>
                        </a:rPr>
                        <a:t>Acta en la que constan los resultados del recuento de cada casilla en el Grupo de Trabajo, específicamente el resultado que arroje la suma de votos por cada partido, coalición y candidatura común, independiente o no registrado, así como el detalle de cada uno de los votos que fueron reservados para el CED se pronuncie sobre su validez o nulidad, identificando la casilla y sección a que pertenecen. </a:t>
                      </a:r>
                      <a:endParaRPr kumimoji="0" lang="es-E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121926359"/>
                  </a:ext>
                </a:extLst>
              </a:tr>
              <a:tr h="622949">
                <a:tc>
                  <a:txBody>
                    <a:bodyPr/>
                    <a:lstStyle/>
                    <a:p>
                      <a:pPr algn="ctr"/>
                      <a:r>
                        <a:rPr lang="es-MX" sz="1400" b="1" dirty="0">
                          <a:latin typeface="Arial" panose="020B0604020202020204" pitchFamily="34" charset="0"/>
                          <a:cs typeface="Arial" panose="020B0604020202020204" pitchFamily="34" charset="0"/>
                        </a:rPr>
                        <a:t>Acta levantada en</a:t>
                      </a:r>
                      <a:r>
                        <a:rPr lang="es-MX" sz="1400" b="1" baseline="0" dirty="0">
                          <a:latin typeface="Arial" panose="020B0604020202020204" pitchFamily="34" charset="0"/>
                          <a:cs typeface="Arial" panose="020B0604020202020204" pitchFamily="34" charset="0"/>
                        </a:rPr>
                        <a:t> el Consejo Electoral Distrital</a:t>
                      </a:r>
                      <a:endParaRPr lang="es-MX" sz="1400" b="1" dirty="0">
                        <a:latin typeface="Arial" panose="020B0604020202020204" pitchFamily="34" charset="0"/>
                        <a:cs typeface="Arial" panose="020B0604020202020204" pitchFamily="34" charset="0"/>
                      </a:endParaRPr>
                    </a:p>
                  </a:txBody>
                  <a:tcPr anchor="ctr"/>
                </a:tc>
                <a:tc>
                  <a:txBody>
                    <a:bodyPr/>
                    <a:lstStyle/>
                    <a:p>
                      <a:pPr algn="just"/>
                      <a:r>
                        <a:rPr lang="es-MX" sz="1400" b="0" dirty="0">
                          <a:latin typeface="Arial" panose="020B0604020202020204" pitchFamily="34" charset="0"/>
                          <a:cs typeface="Arial" panose="020B0604020202020204" pitchFamily="34" charset="0"/>
                        </a:rPr>
                        <a:t>Acta generada en sesión plenaria y que contiene la suma de los resultados consignados en el nuevo escrutinio y cómputo de la casilla. </a:t>
                      </a:r>
                    </a:p>
                  </a:txBody>
                  <a:tcPr anchor="ctr"/>
                </a:tc>
                <a:extLst>
                  <a:ext uri="{0D108BD9-81ED-4DB2-BD59-A6C34878D82A}">
                    <a16:rowId xmlns:a16="http://schemas.microsoft.com/office/drawing/2014/main" val="2929347112"/>
                  </a:ext>
                </a:extLst>
              </a:tr>
              <a:tr h="965990">
                <a:tc>
                  <a:txBody>
                    <a:bodyPr/>
                    <a:lstStyle/>
                    <a:p>
                      <a:pPr algn="ctr"/>
                      <a:r>
                        <a:rPr lang="es-MX" sz="1400" b="1" dirty="0">
                          <a:latin typeface="Arial" panose="020B0604020202020204" pitchFamily="34" charset="0"/>
                          <a:cs typeface="Arial" panose="020B0604020202020204" pitchFamily="34" charset="0"/>
                        </a:rPr>
                        <a:t>Cómputo Parcial Municipal</a:t>
                      </a:r>
                    </a:p>
                  </a:txBody>
                  <a:tcPr anchor="ctr"/>
                </a:tc>
                <a:tc>
                  <a:txBody>
                    <a:bodyPr/>
                    <a:lstStyle/>
                    <a:p>
                      <a:pPr algn="just"/>
                      <a:r>
                        <a:rPr lang="es-MX" sz="1400" b="0" dirty="0">
                          <a:latin typeface="Arial" panose="020B0604020202020204" pitchFamily="34" charset="0"/>
                          <a:cs typeface="Arial" panose="020B0604020202020204" pitchFamily="34" charset="0"/>
                        </a:rPr>
                        <a:t>Es el cómputo obtenido de la elección de presidencias municipales y regidurías por mayor</a:t>
                      </a:r>
                      <a:r>
                        <a:rPr lang="es-MX" sz="1400" b="0" baseline="0" dirty="0">
                          <a:latin typeface="Arial" panose="020B0604020202020204" pitchFamily="34" charset="0"/>
                          <a:cs typeface="Arial" panose="020B0604020202020204" pitchFamily="34" charset="0"/>
                        </a:rPr>
                        <a:t> </a:t>
                      </a:r>
                      <a:r>
                        <a:rPr lang="es-MX" sz="1400" b="0" dirty="0">
                          <a:latin typeface="Arial" panose="020B0604020202020204" pitchFamily="34" charset="0"/>
                          <a:cs typeface="Arial" panose="020B0604020202020204" pitchFamily="34" charset="0"/>
                        </a:rPr>
                        <a:t>relativa, de una parte de las secciones electorales y casillas, correspondientes a un municipio,</a:t>
                      </a:r>
                      <a:r>
                        <a:rPr lang="es-MX" sz="1400" b="0" baseline="0" dirty="0">
                          <a:latin typeface="Arial" panose="020B0604020202020204" pitchFamily="34" charset="0"/>
                          <a:cs typeface="Arial" panose="020B0604020202020204" pitchFamily="34" charset="0"/>
                        </a:rPr>
                        <a:t> </a:t>
                      </a:r>
                      <a:r>
                        <a:rPr lang="es-MX" sz="1400" b="0" dirty="0">
                          <a:latin typeface="Arial" panose="020B0604020202020204" pitchFamily="34" charset="0"/>
                          <a:cs typeface="Arial" panose="020B0604020202020204" pitchFamily="34" charset="0"/>
                        </a:rPr>
                        <a:t>realizado por los consejos electorales</a:t>
                      </a:r>
                      <a:r>
                        <a:rPr lang="es-MX" sz="1400" b="0" baseline="0" dirty="0">
                          <a:latin typeface="Arial" panose="020B0604020202020204" pitchFamily="34" charset="0"/>
                          <a:cs typeface="Arial" panose="020B0604020202020204" pitchFamily="34" charset="0"/>
                        </a:rPr>
                        <a:t> </a:t>
                      </a:r>
                      <a:r>
                        <a:rPr lang="es-MX" sz="1400" b="0" dirty="0">
                          <a:latin typeface="Arial" panose="020B0604020202020204" pitchFamily="34" charset="0"/>
                          <a:cs typeface="Arial" panose="020B0604020202020204" pitchFamily="34" charset="0"/>
                        </a:rPr>
                        <a:t>distritales.</a:t>
                      </a:r>
                    </a:p>
                    <a:p>
                      <a:pPr algn="just"/>
                      <a:endParaRPr lang="es-MX" sz="14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843505176"/>
                  </a:ext>
                </a:extLst>
              </a:tr>
              <a:tr h="524394">
                <a:tc>
                  <a:txBody>
                    <a:bodyPr/>
                    <a:lstStyle/>
                    <a:p>
                      <a:pPr algn="ctr"/>
                      <a:r>
                        <a:rPr lang="es-MX" sz="1400" b="1" dirty="0">
                          <a:latin typeface="Arial" panose="020B0604020202020204" pitchFamily="34" charset="0"/>
                          <a:cs typeface="Arial" panose="020B0604020202020204" pitchFamily="34" charset="0"/>
                        </a:rPr>
                        <a:t>Bodega o Bodega Electoral:</a:t>
                      </a:r>
                    </a:p>
                  </a:txBody>
                  <a:tcPr anchor="ctr"/>
                </a:tc>
                <a:tc>
                  <a:txBody>
                    <a:bodyPr/>
                    <a:lstStyle/>
                    <a:p>
                      <a:pPr algn="just"/>
                      <a:r>
                        <a:rPr lang="es-MX" sz="1400" b="0" dirty="0">
                          <a:latin typeface="Arial" panose="020B0604020202020204" pitchFamily="34" charset="0"/>
                          <a:cs typeface="Arial" panose="020B0604020202020204" pitchFamily="34" charset="0"/>
                        </a:rPr>
                        <a:t>Espacio que se utiliza para el resguardo de la documentación y, en su caso,  material electoral.</a:t>
                      </a:r>
                    </a:p>
                  </a:txBody>
                  <a:tcPr anchor="ctr"/>
                </a:tc>
                <a:extLst>
                  <a:ext uri="{0D108BD9-81ED-4DB2-BD59-A6C34878D82A}">
                    <a16:rowId xmlns:a16="http://schemas.microsoft.com/office/drawing/2014/main" val="3896377264"/>
                  </a:ext>
                </a:extLst>
              </a:tr>
              <a:tr h="524394">
                <a:tc>
                  <a:txBody>
                    <a:bodyPr/>
                    <a:lstStyle/>
                    <a:p>
                      <a:pPr algn="ctr"/>
                      <a:r>
                        <a:rPr lang="es-MX" sz="1400" b="1" dirty="0">
                          <a:latin typeface="Arial" panose="020B0604020202020204" pitchFamily="34" charset="0"/>
                          <a:cs typeface="Arial" panose="020B0604020202020204" pitchFamily="34" charset="0"/>
                        </a:rPr>
                        <a:t>Constancia Individual</a:t>
                      </a:r>
                    </a:p>
                  </a:txBody>
                  <a:tcPr anchor="ctr"/>
                </a:tc>
                <a:tc>
                  <a:txBody>
                    <a:bodyPr/>
                    <a:lstStyle/>
                    <a:p>
                      <a:pPr algn="just"/>
                      <a:r>
                        <a:rPr lang="es-MX" sz="1400" b="0" dirty="0">
                          <a:latin typeface="Arial" panose="020B0604020202020204" pitchFamily="34" charset="0"/>
                          <a:cs typeface="Arial" panose="020B0604020202020204" pitchFamily="34" charset="0"/>
                        </a:rPr>
                        <a:t>documento en el que se registran los resultados del recuento de escrutinio y cómputo de votos obtenidos en los Grupos de Trabajo y/o Puntos</a:t>
                      </a:r>
                      <a:r>
                        <a:rPr lang="es-MX" sz="1400" b="0" baseline="0" dirty="0">
                          <a:latin typeface="Arial" panose="020B0604020202020204" pitchFamily="34" charset="0"/>
                          <a:cs typeface="Arial" panose="020B0604020202020204" pitchFamily="34" charset="0"/>
                        </a:rPr>
                        <a:t> </a:t>
                      </a:r>
                      <a:r>
                        <a:rPr lang="es-MX" sz="1400" b="0" dirty="0">
                          <a:latin typeface="Arial" panose="020B0604020202020204" pitchFamily="34" charset="0"/>
                          <a:cs typeface="Arial" panose="020B0604020202020204" pitchFamily="34" charset="0"/>
                        </a:rPr>
                        <a:t>de Recuento. </a:t>
                      </a:r>
                    </a:p>
                  </a:txBody>
                  <a:tcPr anchor="ctr"/>
                </a:tc>
                <a:extLst>
                  <a:ext uri="{0D108BD9-81ED-4DB2-BD59-A6C34878D82A}">
                    <a16:rowId xmlns:a16="http://schemas.microsoft.com/office/drawing/2014/main" val="2687392027"/>
                  </a:ext>
                </a:extLst>
              </a:tr>
              <a:tr h="965990">
                <a:tc>
                  <a:txBody>
                    <a:bodyPr/>
                    <a:lstStyle/>
                    <a:p>
                      <a:pPr algn="ctr"/>
                      <a:r>
                        <a:rPr lang="es-MX" sz="1400" b="1" dirty="0">
                          <a:latin typeface="Arial" panose="020B0604020202020204" pitchFamily="34" charset="0"/>
                          <a:cs typeface="Arial" panose="020B0604020202020204" pitchFamily="34" charset="0"/>
                        </a:rPr>
                        <a:t>Cuadernillo de Consulta Sobre votos válidos y nulos</a:t>
                      </a:r>
                    </a:p>
                  </a:txBody>
                  <a:tcPr anchor="ctr"/>
                </a:tc>
                <a:tc>
                  <a:txBody>
                    <a:bodyPr/>
                    <a:lstStyle/>
                    <a:p>
                      <a:pPr algn="just"/>
                      <a:r>
                        <a:rPr lang="es-MX" sz="1400" b="0" dirty="0">
                          <a:latin typeface="Arial" panose="020B0604020202020204" pitchFamily="34" charset="0"/>
                          <a:cs typeface="Arial" panose="020B0604020202020204" pitchFamily="34" charset="0"/>
                        </a:rPr>
                        <a:t>Cuadernillo aprobado por el Consejo estatal del IEPCT, que contiene la descripción ilustrada de los casos en los que los votos deben considerarse válidos, así como los casos en que deban ser calificados como nulos y que se utilizará únicamente por el Pleno de los CED. </a:t>
                      </a:r>
                    </a:p>
                  </a:txBody>
                  <a:tcPr anchor="ctr"/>
                </a:tc>
                <a:extLst>
                  <a:ext uri="{0D108BD9-81ED-4DB2-BD59-A6C34878D82A}">
                    <a16:rowId xmlns:a16="http://schemas.microsoft.com/office/drawing/2014/main" val="3964505677"/>
                  </a:ext>
                </a:extLst>
              </a:tr>
            </a:tbl>
          </a:graphicData>
        </a:graphic>
      </p:graphicFrame>
      <p:sp>
        <p:nvSpPr>
          <p:cNvPr id="9" name="Flecha abajo 8"/>
          <p:cNvSpPr/>
          <p:nvPr/>
        </p:nvSpPr>
        <p:spPr>
          <a:xfrm>
            <a:off x="5817326" y="789273"/>
            <a:ext cx="374468" cy="348058"/>
          </a:xfrm>
          <a:prstGeom prst="downArrow">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p:cNvSpPr txBox="1"/>
          <p:nvPr/>
        </p:nvSpPr>
        <p:spPr>
          <a:xfrm>
            <a:off x="9879874" y="27909"/>
            <a:ext cx="2659018" cy="307777"/>
          </a:xfrm>
          <a:prstGeom prst="rect">
            <a:avLst/>
          </a:prstGeom>
          <a:noFill/>
        </p:spPr>
        <p:txBody>
          <a:bodyPr wrap="square" rtlCol="0">
            <a:spAutoFit/>
          </a:bodyPr>
          <a:lstStyle/>
          <a:p>
            <a:pPr algn="ctr"/>
            <a:r>
              <a:rPr lang="es-MX" sz="1400" b="1" dirty="0">
                <a:latin typeface="Arial" panose="020B0604020202020204" pitchFamily="34" charset="0"/>
                <a:cs typeface="Arial" panose="020B0604020202020204" pitchFamily="34" charset="0"/>
              </a:rPr>
              <a:t>CE/2021/020 Anexo</a:t>
            </a:r>
          </a:p>
        </p:txBody>
      </p:sp>
      <p:sp>
        <p:nvSpPr>
          <p:cNvPr id="2" name="Marcador de número de diapositiva 1">
            <a:extLst>
              <a:ext uri="{FF2B5EF4-FFF2-40B4-BE49-F238E27FC236}">
                <a16:creationId xmlns:a16="http://schemas.microsoft.com/office/drawing/2014/main" id="{8E6BD6A9-2D28-48AF-B815-62CF18E3A78A}"/>
              </a:ext>
            </a:extLst>
          </p:cNvPr>
          <p:cNvSpPr>
            <a:spLocks noGrp="1"/>
          </p:cNvSpPr>
          <p:nvPr>
            <p:ph type="sldNum" sz="quarter" idx="12"/>
          </p:nvPr>
        </p:nvSpPr>
        <p:spPr/>
        <p:txBody>
          <a:bodyPr/>
          <a:lstStyle/>
          <a:p>
            <a:fld id="{7F435081-CFB1-4999-ABED-67D2EC110076}" type="slidenum">
              <a:rPr lang="es-MX" smtClean="0"/>
              <a:t>47</a:t>
            </a:fld>
            <a:endParaRPr lang="es-MX"/>
          </a:p>
        </p:txBody>
      </p:sp>
    </p:spTree>
    <p:extLst>
      <p:ext uri="{BB962C8B-B14F-4D97-AF65-F5344CB8AC3E}">
        <p14:creationId xmlns:p14="http://schemas.microsoft.com/office/powerpoint/2010/main" val="364973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22814784"/>
              </p:ext>
            </p:extLst>
          </p:nvPr>
        </p:nvGraphicFramePr>
        <p:xfrm>
          <a:off x="1498600" y="1137678"/>
          <a:ext cx="10075092" cy="4833257"/>
        </p:xfrm>
        <a:graphic>
          <a:graphicData uri="http://schemas.openxmlformats.org/drawingml/2006/table">
            <a:tbl>
              <a:tblPr firstRow="1" bandRow="1">
                <a:tableStyleId>{E8B1032C-EA38-4F05-BA0D-38AFFFC7BED3}</a:tableStyleId>
              </a:tblPr>
              <a:tblGrid>
                <a:gridCol w="5037546">
                  <a:extLst>
                    <a:ext uri="{9D8B030D-6E8A-4147-A177-3AD203B41FA5}">
                      <a16:colId xmlns:a16="http://schemas.microsoft.com/office/drawing/2014/main" val="2571686555"/>
                    </a:ext>
                  </a:extLst>
                </a:gridCol>
                <a:gridCol w="5037546">
                  <a:extLst>
                    <a:ext uri="{9D8B030D-6E8A-4147-A177-3AD203B41FA5}">
                      <a16:colId xmlns:a16="http://schemas.microsoft.com/office/drawing/2014/main" val="3252241958"/>
                    </a:ext>
                  </a:extLst>
                </a:gridCol>
              </a:tblGrid>
              <a:tr h="1670837">
                <a:tc>
                  <a:txBody>
                    <a:bodyPr/>
                    <a:lstStyle/>
                    <a:p>
                      <a:pPr algn="ctr"/>
                      <a:r>
                        <a:rPr lang="es-MX" sz="1600" b="1" dirty="0">
                          <a:latin typeface="Arial" panose="020B0604020202020204" pitchFamily="34" charset="0"/>
                          <a:cs typeface="Arial" panose="020B0604020202020204" pitchFamily="34" charset="0"/>
                        </a:rPr>
                        <a:t>Sedes alternas</a:t>
                      </a:r>
                      <a:endParaRPr lang="es-MX" b="1" dirty="0">
                        <a:latin typeface="Arial" panose="020B0604020202020204" pitchFamily="34" charset="0"/>
                        <a:cs typeface="Arial" panose="020B0604020202020204" pitchFamily="34"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u="none" strike="noStrike" kern="1200" cap="none" spc="0" normalizeH="0" baseline="0" noProof="0" dirty="0">
                          <a:ln>
                            <a:noFill/>
                          </a:ln>
                          <a:effectLst/>
                          <a:uLnTx/>
                          <a:uFillTx/>
                          <a:latin typeface="Arial" panose="020B0604020202020204" pitchFamily="34" charset="0"/>
                          <a:cs typeface="Arial" panose="020B0604020202020204" pitchFamily="34" charset="0"/>
                        </a:rPr>
                        <a:t>Son los espacios públicos o privados seleccionados y aprobados por el CED para el desarrollo del cómputo distrital y municipal, cuando no sean suficientes o adecuadas las áreas disponibles en el interior de la sede del CED, ni sus anexos en el espacio público aledaño o si las condiciones de seguridad no son propicias. </a:t>
                      </a: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923658669"/>
                  </a:ext>
                </a:extLst>
              </a:tr>
              <a:tr h="992777">
                <a:tc>
                  <a:txBody>
                    <a:bodyPr/>
                    <a:lstStyle/>
                    <a:p>
                      <a:pPr algn="ctr"/>
                      <a:r>
                        <a:rPr kumimoji="0" lang="es-ES" sz="1600" b="1" u="none" strike="noStrike" kern="1200" cap="none" spc="0" normalizeH="0" baseline="0" noProof="0" dirty="0">
                          <a:ln>
                            <a:noFill/>
                          </a:ln>
                          <a:effectLst/>
                          <a:uLnTx/>
                          <a:uFillTx/>
                          <a:latin typeface="Arial" panose="020B0604020202020204" pitchFamily="34" charset="0"/>
                          <a:cs typeface="Arial" panose="020B0604020202020204" pitchFamily="34" charset="0"/>
                        </a:rPr>
                        <a:t>Fórmula</a:t>
                      </a:r>
                      <a:endParaRPr lang="es-MX" b="1" dirty="0">
                        <a:latin typeface="Arial" panose="020B0604020202020204" pitchFamily="34" charset="0"/>
                        <a:cs typeface="Arial" panose="020B0604020202020204" pitchFamily="34" charset="0"/>
                      </a:endParaRPr>
                    </a:p>
                  </a:txBody>
                  <a:tcPr anchor="ctr"/>
                </a:tc>
                <a:tc>
                  <a:txBody>
                    <a:bodyPr/>
                    <a:lstStyle/>
                    <a:p>
                      <a:pPr algn="just"/>
                      <a:r>
                        <a:rPr kumimoji="0" lang="es-ES" sz="1600" b="0" u="none" strike="noStrike" kern="1200" cap="none" spc="0" normalizeH="0" baseline="0" noProof="0" dirty="0">
                          <a:ln>
                            <a:noFill/>
                          </a:ln>
                          <a:effectLst/>
                          <a:uLnTx/>
                          <a:uFillTx/>
                          <a:latin typeface="Arial" panose="020B0604020202020204" pitchFamily="34" charset="0"/>
                          <a:cs typeface="Arial" panose="020B0604020202020204" pitchFamily="34" charset="0"/>
                        </a:rPr>
                        <a:t>Es la expresión aritmética que desarrolla el CED para la determinación del número de Puntos de recuento que se instalarán al interior de los Grupos de Trabajo. </a:t>
                      </a:r>
                      <a:endParaRPr lang="es-MX"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829197"/>
                  </a:ext>
                </a:extLst>
              </a:tr>
              <a:tr h="370840">
                <a:tc>
                  <a:txBody>
                    <a:bodyPr/>
                    <a:lstStyle/>
                    <a:p>
                      <a:pPr algn="ctr"/>
                      <a:r>
                        <a:rPr lang="es-MX" b="1" dirty="0">
                          <a:latin typeface="Arial" panose="020B0604020202020204" pitchFamily="34" charset="0"/>
                          <a:cs typeface="Arial" panose="020B0604020202020204" pitchFamily="34" charset="0"/>
                        </a:rPr>
                        <a:t>GT</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u="none" strike="noStrike" kern="1200" cap="none" spc="0" normalizeH="0" baseline="0" noProof="0" dirty="0">
                          <a:ln>
                            <a:noFill/>
                          </a:ln>
                          <a:effectLst/>
                          <a:uLnTx/>
                          <a:uFillTx/>
                          <a:latin typeface="Arial" panose="020B0604020202020204" pitchFamily="34" charset="0"/>
                          <a:cs typeface="Arial" panose="020B0604020202020204" pitchFamily="34" charset="0"/>
                        </a:rPr>
                        <a:t>Es el Grupo de Trabajo que se crea para realizar el recuento de votos de manera parcial o total de las casillas respecto de una elección y se integra por un Consejero (a) Electoral propietario (a) o suplente, las representaciones de los partidos políticos o candidatura independiente acreditados (as) ante cada uno de ellos y por el personal de apoyo aprobado por el CED correspondiente. </a:t>
                      </a: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01606161"/>
                  </a:ext>
                </a:extLst>
              </a:tr>
            </a:tbl>
          </a:graphicData>
        </a:graphic>
      </p:graphicFrame>
      <p:sp>
        <p:nvSpPr>
          <p:cNvPr id="4" name="CuadroTexto 3"/>
          <p:cNvSpPr txBox="1"/>
          <p:nvPr/>
        </p:nvSpPr>
        <p:spPr>
          <a:xfrm>
            <a:off x="9557173" y="6111768"/>
            <a:ext cx="2160695" cy="307777"/>
          </a:xfrm>
          <a:prstGeom prst="rect">
            <a:avLst/>
          </a:prstGeom>
          <a:noFill/>
        </p:spPr>
        <p:txBody>
          <a:bodyPr wrap="square" rtlCol="0">
            <a:spAutoFit/>
          </a:bodyPr>
          <a:lstStyle/>
          <a:p>
            <a:pPr algn="ctr"/>
            <a:r>
              <a:rPr lang="es-MX" sz="1400" b="1" dirty="0">
                <a:latin typeface="Arial" panose="020B0604020202020204" pitchFamily="34" charset="0"/>
                <a:cs typeface="Arial" panose="020B0604020202020204" pitchFamily="34" charset="0"/>
              </a:rPr>
              <a:t>CE/2024/020 Anexo</a:t>
            </a:r>
          </a:p>
        </p:txBody>
      </p:sp>
      <p:sp>
        <p:nvSpPr>
          <p:cNvPr id="2" name="Marcador de número de diapositiva 1">
            <a:extLst>
              <a:ext uri="{FF2B5EF4-FFF2-40B4-BE49-F238E27FC236}">
                <a16:creationId xmlns:a16="http://schemas.microsoft.com/office/drawing/2014/main" id="{7441F470-89EF-44EE-BBE2-17CF9DEB6F91}"/>
              </a:ext>
            </a:extLst>
          </p:cNvPr>
          <p:cNvSpPr>
            <a:spLocks noGrp="1"/>
          </p:cNvSpPr>
          <p:nvPr>
            <p:ph type="sldNum" sz="quarter" idx="12"/>
          </p:nvPr>
        </p:nvSpPr>
        <p:spPr/>
        <p:txBody>
          <a:bodyPr/>
          <a:lstStyle/>
          <a:p>
            <a:fld id="{7F435081-CFB1-4999-ABED-67D2EC110076}" type="slidenum">
              <a:rPr lang="es-MX" smtClean="0"/>
              <a:t>48</a:t>
            </a:fld>
            <a:endParaRPr lang="es-MX"/>
          </a:p>
        </p:txBody>
      </p:sp>
    </p:spTree>
    <p:extLst>
      <p:ext uri="{BB962C8B-B14F-4D97-AF65-F5344CB8AC3E}">
        <p14:creationId xmlns:p14="http://schemas.microsoft.com/office/powerpoint/2010/main" val="2230840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88707" y="3891511"/>
            <a:ext cx="4140926" cy="830997"/>
          </a:xfrm>
          <a:prstGeom prst="rect">
            <a:avLst/>
          </a:prstGeom>
          <a:solidFill>
            <a:schemeClr val="accent6">
              <a:lumMod val="40000"/>
              <a:lumOff val="60000"/>
            </a:schemeClr>
          </a:solidFill>
        </p:spPr>
        <p:txBody>
          <a:bodyPr wrap="square" rtlCol="0">
            <a:spAutoFit/>
          </a:bodyPr>
          <a:lstStyle/>
          <a:p>
            <a:pPr marL="400050" indent="-400050" algn="ctr">
              <a:buAutoNum type="romanUcPeriod"/>
            </a:pPr>
            <a:r>
              <a:rPr lang="es-ES" sz="1600" dirty="0">
                <a:latin typeface="Arial" panose="020B0604020202020204" pitchFamily="34" charset="0"/>
                <a:cs typeface="Arial" panose="020B0604020202020204" pitchFamily="34" charset="0"/>
              </a:rPr>
              <a:t>Gubernatura</a:t>
            </a:r>
          </a:p>
          <a:p>
            <a:pPr marL="400050" indent="-400050" algn="ctr">
              <a:buAutoNum type="romanUcPeriod"/>
            </a:pPr>
            <a:r>
              <a:rPr lang="es-ES" sz="1600" dirty="0">
                <a:latin typeface="Arial" panose="020B0604020202020204" pitchFamily="34" charset="0"/>
                <a:cs typeface="Arial" panose="020B0604020202020204" pitchFamily="34" charset="0"/>
              </a:rPr>
              <a:t>Diputaciones </a:t>
            </a:r>
          </a:p>
          <a:p>
            <a:pPr algn="ctr"/>
            <a:r>
              <a:rPr lang="es-ES" sz="1600" dirty="0">
                <a:latin typeface="Arial" panose="020B0604020202020204" pitchFamily="34" charset="0"/>
                <a:cs typeface="Arial" panose="020B0604020202020204" pitchFamily="34" charset="0"/>
              </a:rPr>
              <a:t>III. Presidencias Municipales y Regidurías  </a:t>
            </a:r>
          </a:p>
        </p:txBody>
      </p:sp>
      <p:sp>
        <p:nvSpPr>
          <p:cNvPr id="4" name="Rectángulo 3"/>
          <p:cNvSpPr/>
          <p:nvPr/>
        </p:nvSpPr>
        <p:spPr>
          <a:xfrm>
            <a:off x="598032" y="1285824"/>
            <a:ext cx="4278735" cy="338554"/>
          </a:xfrm>
          <a:prstGeom prst="rect">
            <a:avLst/>
          </a:prstGeom>
        </p:spPr>
        <p:txBody>
          <a:bodyPr wrap="none">
            <a:spAutoFit/>
          </a:bodyPr>
          <a:lstStyle/>
          <a:p>
            <a:pPr lvl="0"/>
            <a:r>
              <a:rPr lang="es-ES" sz="1600" b="1" dirty="0">
                <a:solidFill>
                  <a:prstClr val="black"/>
                </a:solidFill>
                <a:latin typeface="Arial" panose="020B0604020202020204" pitchFamily="34" charset="0"/>
                <a:cs typeface="Arial" panose="020B0604020202020204" pitchFamily="34" charset="0"/>
              </a:rPr>
              <a:t>Determinación del orden de los cómputos</a:t>
            </a:r>
          </a:p>
        </p:txBody>
      </p:sp>
      <p:sp>
        <p:nvSpPr>
          <p:cNvPr id="5" name="Rectángulo 4"/>
          <p:cNvSpPr/>
          <p:nvPr/>
        </p:nvSpPr>
        <p:spPr>
          <a:xfrm>
            <a:off x="491612" y="1717435"/>
            <a:ext cx="11095141" cy="1569660"/>
          </a:xfrm>
          <a:prstGeom prst="rect">
            <a:avLst/>
          </a:prstGeom>
          <a:solidFill>
            <a:schemeClr val="accent4">
              <a:lumMod val="20000"/>
              <a:lumOff val="80000"/>
            </a:schemeClr>
          </a:solidFill>
        </p:spPr>
        <p:txBody>
          <a:bodyPr wrap="square">
            <a:spAutoFit/>
          </a:bodyPr>
          <a:lstStyle/>
          <a:p>
            <a:pPr lvl="0" algn="just"/>
            <a:r>
              <a:rPr lang="es-ES" sz="1600" dirty="0">
                <a:solidFill>
                  <a:prstClr val="black"/>
                </a:solidFill>
                <a:latin typeface="Arial" panose="020B0604020202020204" pitchFamily="34" charset="0"/>
                <a:cs typeface="Arial" panose="020B0604020202020204" pitchFamily="34" charset="0"/>
              </a:rPr>
              <a:t>Para la realización ordenada de los cómputos de las elecciones de diputados y presidenciales Municipales y Regidurías, será de conformidad con los artículos 130, numeral 1, fracciones IV, V, VI y VII, 259, numeral 2 de la LEPPET y a lo establecido en el acuerdo CE/2023/040 en el que se determinó en cuáles consejos electorales distritales tendrán a su cargo, respecto a la elección de Presidenciales Municipales y Regidurías, la realización del cómputo parcial de las casillas que les corresponden y cuáles consejos electorales distritales (cabeceras de municipio) realizarán el cómputo total y final que corresponda a la demarcación territorial del municipio, que se divida en dos o mas distritos. </a:t>
            </a:r>
          </a:p>
        </p:txBody>
      </p:sp>
      <p:sp>
        <p:nvSpPr>
          <p:cNvPr id="6" name="Rectángulo 5"/>
          <p:cNvSpPr/>
          <p:nvPr/>
        </p:nvSpPr>
        <p:spPr>
          <a:xfrm>
            <a:off x="262360" y="3465757"/>
            <a:ext cx="5125121" cy="338554"/>
          </a:xfrm>
          <a:prstGeom prst="rect">
            <a:avLst/>
          </a:prstGeom>
        </p:spPr>
        <p:txBody>
          <a:bodyPr wrap="none">
            <a:spAutoFit/>
          </a:bodyPr>
          <a:lstStyle/>
          <a:p>
            <a:pPr lvl="0" algn="just"/>
            <a:r>
              <a:rPr lang="es-ES" sz="16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Los cómputos se realizarán en el orden siguiente: </a:t>
            </a:r>
          </a:p>
        </p:txBody>
      </p:sp>
      <p:sp>
        <p:nvSpPr>
          <p:cNvPr id="7" name="Rectángulo 6"/>
          <p:cNvSpPr/>
          <p:nvPr/>
        </p:nvSpPr>
        <p:spPr>
          <a:xfrm>
            <a:off x="491613" y="4895892"/>
            <a:ext cx="4666614" cy="1569660"/>
          </a:xfrm>
          <a:prstGeom prst="rect">
            <a:avLst/>
          </a:prstGeom>
          <a:solidFill>
            <a:schemeClr val="accent5">
              <a:lumMod val="20000"/>
              <a:lumOff val="80000"/>
            </a:schemeClr>
          </a:solidFill>
        </p:spPr>
        <p:txBody>
          <a:bodyPr wrap="square">
            <a:spAutoFit/>
          </a:bodyPr>
          <a:lstStyle/>
          <a:p>
            <a:pPr lvl="0" algn="just"/>
            <a:r>
              <a:rPr lang="es-ES" sz="1600" dirty="0">
                <a:solidFill>
                  <a:prstClr val="black"/>
                </a:solidFill>
                <a:latin typeface="Arial" panose="020B0604020202020204" pitchFamily="34" charset="0"/>
                <a:cs typeface="Arial" panose="020B0604020202020204" pitchFamily="34" charset="0"/>
              </a:rPr>
              <a:t>Los Consejos electorales distritales designados cabeceras de municipio, aparte de realizar el cómputo parcial de las casillas del municipio que les corresponda, realizarán el cómputo total y final de la demarcación territorial del municipio sede de su distrito. </a:t>
            </a:r>
          </a:p>
        </p:txBody>
      </p:sp>
      <p:sp>
        <p:nvSpPr>
          <p:cNvPr id="8" name="Rectángulo 7"/>
          <p:cNvSpPr/>
          <p:nvPr/>
        </p:nvSpPr>
        <p:spPr>
          <a:xfrm>
            <a:off x="5668985" y="4476286"/>
            <a:ext cx="6289113" cy="2062103"/>
          </a:xfrm>
          <a:prstGeom prst="rect">
            <a:avLst/>
          </a:prstGeom>
          <a:solidFill>
            <a:schemeClr val="accent5">
              <a:lumMod val="20000"/>
              <a:lumOff val="80000"/>
            </a:schemeClr>
          </a:solidFill>
        </p:spPr>
        <p:txBody>
          <a:bodyPr wrap="square">
            <a:spAutoFit/>
          </a:bodyPr>
          <a:lstStyle/>
          <a:p>
            <a:pPr algn="just"/>
            <a:r>
              <a:rPr lang="es-ES" sz="1600" dirty="0">
                <a:latin typeface="Arial" panose="020B0604020202020204" pitchFamily="34" charset="0"/>
                <a:cs typeface="Arial" panose="020B0604020202020204" pitchFamily="34" charset="0"/>
              </a:rPr>
              <a:t>Una vez iniciado un cómputo, se deberá realizar ininterrumpidamente hasta su conclusión, si durante el desarrollo del mismo, se recibe del distrito cabecera de municipio el aviso y la procedencia de recuento total, este deberá iniciarse hasta que el cómputo en desarrollo concluya; se elabore el acta, emita la declaración de validez de la elección y expida la constancia de mayoría y validez a quien hubiese obtenido el triunfo, según sea el caso. </a:t>
            </a:r>
          </a:p>
        </p:txBody>
      </p:sp>
      <p:sp>
        <p:nvSpPr>
          <p:cNvPr id="9" name="Flecha derecha 8"/>
          <p:cNvSpPr/>
          <p:nvPr/>
        </p:nvSpPr>
        <p:spPr>
          <a:xfrm>
            <a:off x="5176874" y="5289997"/>
            <a:ext cx="492111" cy="638919"/>
          </a:xfrm>
          <a:prstGeom prst="rightArrow">
            <a:avLst/>
          </a:prstGeom>
          <a:effectLst>
            <a:outerShdw blurRad="50800" dist="38100" dir="13500000" algn="b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p>
        </p:txBody>
      </p:sp>
      <p:sp>
        <p:nvSpPr>
          <p:cNvPr id="10" name="CuadroTexto 9"/>
          <p:cNvSpPr txBox="1"/>
          <p:nvPr/>
        </p:nvSpPr>
        <p:spPr>
          <a:xfrm>
            <a:off x="9649585" y="6447292"/>
            <a:ext cx="2313816" cy="276999"/>
          </a:xfrm>
          <a:prstGeom prst="rect">
            <a:avLst/>
          </a:prstGeom>
          <a:noFill/>
        </p:spPr>
        <p:txBody>
          <a:bodyPr wrap="square" rtlCol="0">
            <a:spAutoFit/>
          </a:bodyPr>
          <a:lstStyle/>
          <a:p>
            <a:pPr algn="ctr"/>
            <a:r>
              <a:rPr lang="es-MX" sz="1200" b="1" dirty="0">
                <a:latin typeface="Arial" panose="020B0604020202020204" pitchFamily="34" charset="0"/>
                <a:cs typeface="Arial" panose="020B0604020202020204" pitchFamily="34" charset="0"/>
              </a:rPr>
              <a:t>CE/2024/020 Anexo</a:t>
            </a:r>
          </a:p>
        </p:txBody>
      </p:sp>
      <p:sp>
        <p:nvSpPr>
          <p:cNvPr id="11" name="Marcador de número de diapositiva 10">
            <a:extLst>
              <a:ext uri="{FF2B5EF4-FFF2-40B4-BE49-F238E27FC236}">
                <a16:creationId xmlns:a16="http://schemas.microsoft.com/office/drawing/2014/main" id="{7AD8B81E-D486-4B93-9CC9-FB4398120207}"/>
              </a:ext>
            </a:extLst>
          </p:cNvPr>
          <p:cNvSpPr>
            <a:spLocks noGrp="1"/>
          </p:cNvSpPr>
          <p:nvPr>
            <p:ph type="sldNum" sz="quarter" idx="12"/>
          </p:nvPr>
        </p:nvSpPr>
        <p:spPr/>
        <p:txBody>
          <a:bodyPr/>
          <a:lstStyle/>
          <a:p>
            <a:fld id="{7F435081-CFB1-4999-ABED-67D2EC110076}" type="slidenum">
              <a:rPr lang="es-MX" smtClean="0"/>
              <a:t>49</a:t>
            </a:fld>
            <a:endParaRPr lang="es-MX"/>
          </a:p>
        </p:txBody>
      </p:sp>
    </p:spTree>
    <p:extLst>
      <p:ext uri="{BB962C8B-B14F-4D97-AF65-F5344CB8AC3E}">
        <p14:creationId xmlns:p14="http://schemas.microsoft.com/office/powerpoint/2010/main" val="287963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8C9F588-6D30-448D-9B32-267579EB61AB}"/>
              </a:ext>
            </a:extLst>
          </p:cNvPr>
          <p:cNvSpPr>
            <a:spLocks noGrp="1"/>
          </p:cNvSpPr>
          <p:nvPr>
            <p:ph idx="1"/>
          </p:nvPr>
        </p:nvSpPr>
        <p:spPr>
          <a:xfrm>
            <a:off x="2589212" y="1871132"/>
            <a:ext cx="8915400" cy="3777622"/>
          </a:xfr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a:lstStyle/>
          <a:p>
            <a:pPr marL="0" indent="0" algn="ctr">
              <a:buNone/>
            </a:pPr>
            <a:r>
              <a:rPr lang="es-MX" b="1" dirty="0"/>
              <a:t>05 DE OCTUBRE 2023</a:t>
            </a:r>
          </a:p>
          <a:p>
            <a:pPr marL="0" indent="0" algn="ctr">
              <a:buNone/>
            </a:pPr>
            <a:r>
              <a:rPr lang="es-MX" b="1" dirty="0"/>
              <a:t>Extraordinaria</a:t>
            </a:r>
          </a:p>
          <a:p>
            <a:pPr marL="0" indent="0" algn="ctr">
              <a:buNone/>
            </a:pPr>
            <a:endParaRPr lang="es-MX" dirty="0"/>
          </a:p>
          <a:p>
            <a:pPr algn="just"/>
            <a:r>
              <a:rPr lang="es-MX" sz="2000" dirty="0">
                <a:latin typeface="Arial" panose="020B0604020202020204" pitchFamily="34" charset="0"/>
                <a:cs typeface="Arial" panose="020B0604020202020204" pitchFamily="34" charset="0"/>
              </a:rPr>
              <a:t>ACUERDO QUE EMITE EL CE DEL IEPCT, MEDIANTE EL CUAL EXPIDE LAS </a:t>
            </a:r>
            <a:r>
              <a:rPr lang="es-MX" sz="2000" b="1" dirty="0">
                <a:latin typeface="Arial" panose="020B0604020202020204" pitchFamily="34" charset="0"/>
                <a:cs typeface="Arial" panose="020B0604020202020204" pitchFamily="34" charset="0"/>
              </a:rPr>
              <a:t>CONVOCATORIAS PARA EL PROCESO DE SELECCIÓN Y DESIGNACIÓN DE LAS VOCALÍAS Y CONSEJERÍAS ELECTORALES</a:t>
            </a:r>
            <a:r>
              <a:rPr lang="es-MX" sz="2000" dirty="0">
                <a:latin typeface="Arial" panose="020B0604020202020204" pitchFamily="34" charset="0"/>
                <a:cs typeface="Arial" panose="020B0604020202020204" pitchFamily="34" charset="0"/>
              </a:rPr>
              <a:t> QUE INTEGRARÁN LAS </a:t>
            </a:r>
            <a:r>
              <a:rPr lang="es-MX" sz="2000" b="1" dirty="0">
                <a:latin typeface="Arial" panose="020B0604020202020204" pitchFamily="34" charset="0"/>
                <a:cs typeface="Arial" panose="020B0604020202020204" pitchFamily="34" charset="0"/>
              </a:rPr>
              <a:t>JUNTAS Y LOS CONSEJOS ELECTORALES DISTRITALES</a:t>
            </a:r>
            <a:r>
              <a:rPr lang="es-MX" sz="2000" dirty="0">
                <a:latin typeface="Arial" panose="020B0604020202020204" pitchFamily="34" charset="0"/>
                <a:cs typeface="Arial" panose="020B0604020202020204" pitchFamily="34" charset="0"/>
              </a:rPr>
              <a:t> QUE SE INSTALARÁN CON MOTIVO DEL PROCESO ELECTORAL LOCAL ORDINARIO 2023 – 2024</a:t>
            </a:r>
          </a:p>
          <a:p>
            <a:pPr marL="0" indent="0" algn="just">
              <a:buNone/>
            </a:pPr>
            <a:endParaRPr lang="es-MX" sz="2000" dirty="0">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AD0698AC-6A3D-4DB5-B55F-B8ECF26B08E9}"/>
              </a:ext>
            </a:extLst>
          </p:cNvPr>
          <p:cNvSpPr txBox="1">
            <a:spLocks noGrp="1"/>
          </p:cNvSpPr>
          <p:nvPr>
            <p:ph type="title"/>
          </p:nvPr>
        </p:nvSpPr>
        <p:spPr>
          <a:xfrm>
            <a:off x="4724395" y="928689"/>
            <a:ext cx="4680480" cy="671512"/>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s-MX"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CE/2023/030</a:t>
            </a:r>
          </a:p>
        </p:txBody>
      </p:sp>
      <p:sp>
        <p:nvSpPr>
          <p:cNvPr id="5" name="Marcador de número de diapositiva 4">
            <a:extLst>
              <a:ext uri="{FF2B5EF4-FFF2-40B4-BE49-F238E27FC236}">
                <a16:creationId xmlns:a16="http://schemas.microsoft.com/office/drawing/2014/main" id="{3B90A697-EBAB-4A82-9566-86E32227EEE6}"/>
              </a:ext>
            </a:extLst>
          </p:cNvPr>
          <p:cNvSpPr>
            <a:spLocks noGrp="1"/>
          </p:cNvSpPr>
          <p:nvPr>
            <p:ph type="sldNum" sz="quarter" idx="12"/>
          </p:nvPr>
        </p:nvSpPr>
        <p:spPr/>
        <p:txBody>
          <a:bodyPr/>
          <a:lstStyle/>
          <a:p>
            <a:fld id="{7F435081-CFB1-4999-ABED-67D2EC110076}" type="slidenum">
              <a:rPr lang="es-MX" smtClean="0"/>
              <a:t>5</a:t>
            </a:fld>
            <a:endParaRPr lang="es-MX"/>
          </a:p>
        </p:txBody>
      </p:sp>
    </p:spTree>
    <p:extLst>
      <p:ext uri="{BB962C8B-B14F-4D97-AF65-F5344CB8AC3E}">
        <p14:creationId xmlns:p14="http://schemas.microsoft.com/office/powerpoint/2010/main" val="4101821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39160" y="1905222"/>
            <a:ext cx="9449852" cy="923330"/>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La presidencia del CED respectivo, garantizará que, para la reunión de trabajo y la sesión especial de cómputo, las y los integrantes del mismo cuenten con copias simples y legibles de las actas de casilla, consistentes en: </a:t>
            </a:r>
          </a:p>
        </p:txBody>
      </p:sp>
      <p:sp>
        <p:nvSpPr>
          <p:cNvPr id="3" name="Rectángulo 2"/>
          <p:cNvSpPr/>
          <p:nvPr/>
        </p:nvSpPr>
        <p:spPr>
          <a:xfrm>
            <a:off x="4573051" y="524063"/>
            <a:ext cx="3246402" cy="461665"/>
          </a:xfrm>
          <a:prstGeom prst="rect">
            <a:avLst/>
          </a:prstGeom>
        </p:spPr>
        <p:txBody>
          <a:bodyPr wrap="none">
            <a:spAutoFit/>
          </a:bodyPr>
          <a:lstStyle/>
          <a:p>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Actividades previas  </a:t>
            </a:r>
            <a:endParaRPr lang="es-E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ángulo 3"/>
          <p:cNvSpPr/>
          <p:nvPr/>
        </p:nvSpPr>
        <p:spPr>
          <a:xfrm>
            <a:off x="1554481" y="1260682"/>
            <a:ext cx="10019210" cy="369332"/>
          </a:xfrm>
          <a:prstGeom prst="rect">
            <a:avLst/>
          </a:prstGeom>
        </p:spPr>
        <p:txBody>
          <a:bodyPr wrap="square">
            <a:spAutoFit/>
          </a:bodyPr>
          <a:lstStyle/>
          <a:p>
            <a:pPr lvl="0" algn="ctr"/>
            <a:r>
              <a:rPr lang="es-ES" b="1" dirty="0">
                <a:solidFill>
                  <a:prstClr val="black"/>
                </a:solidFill>
                <a:latin typeface="Arial" panose="020B0604020202020204" pitchFamily="34" charset="0"/>
                <a:cs typeface="Arial" panose="020B0604020202020204" pitchFamily="34" charset="0"/>
              </a:rPr>
              <a:t>Disponibilidad y complementación de las actas de escrutinio y cómputo de las casillas: </a:t>
            </a:r>
          </a:p>
        </p:txBody>
      </p:sp>
      <p:sp>
        <p:nvSpPr>
          <p:cNvPr id="5" name="Rectángulo 4"/>
          <p:cNvSpPr/>
          <p:nvPr/>
        </p:nvSpPr>
        <p:spPr>
          <a:xfrm>
            <a:off x="2030829" y="3027561"/>
            <a:ext cx="9063449" cy="3293209"/>
          </a:xfrm>
          <a:prstGeom prst="rect">
            <a:avLst/>
          </a:prstGeom>
          <a:ln w="76200">
            <a:solidFill>
              <a:schemeClr val="accent5">
                <a:lumMod val="60000"/>
                <a:lumOff val="40000"/>
              </a:schemeClr>
            </a:solidFill>
          </a:ln>
        </p:spPr>
        <p:txBody>
          <a:bodyPr wrap="square">
            <a:spAutoFit/>
          </a:bodyPr>
          <a:lstStyle/>
          <a:p>
            <a:pPr marL="342900" lvl="0" indent="-342900" algn="just">
              <a:buFontTx/>
              <a:buAutoNum type="arabicPeriod"/>
            </a:pPr>
            <a:r>
              <a:rPr lang="es-ES" sz="1600" dirty="0">
                <a:solidFill>
                  <a:prstClr val="black"/>
                </a:solidFill>
                <a:latin typeface="Arial" panose="020B0604020202020204" pitchFamily="34" charset="0"/>
                <a:cs typeface="Arial" panose="020B0604020202020204" pitchFamily="34" charset="0"/>
              </a:rPr>
              <a:t>Actas destinadas al PREPET; </a:t>
            </a:r>
          </a:p>
          <a:p>
            <a:pPr marL="342900" lvl="0" indent="-342900" algn="just">
              <a:buFontTx/>
              <a:buAutoNum type="arabicPeriod"/>
            </a:pPr>
            <a:r>
              <a:rPr lang="es-ES" sz="1600" dirty="0">
                <a:solidFill>
                  <a:prstClr val="black"/>
                </a:solidFill>
                <a:latin typeface="Arial" panose="020B0604020202020204" pitchFamily="34" charset="0"/>
                <a:cs typeface="Arial" panose="020B0604020202020204" pitchFamily="34" charset="0"/>
              </a:rPr>
              <a:t>Actas de escrutinio y cómputo que obren en poder de la presidencia del CED, y , </a:t>
            </a:r>
          </a:p>
          <a:p>
            <a:pPr marL="342900" lvl="0" indent="-342900" algn="just">
              <a:buFontTx/>
              <a:buAutoNum type="arabicPeriod"/>
            </a:pPr>
            <a:r>
              <a:rPr lang="es-ES" sz="1600" dirty="0">
                <a:solidFill>
                  <a:prstClr val="black"/>
                </a:solidFill>
                <a:latin typeface="Arial" panose="020B0604020202020204" pitchFamily="34" charset="0"/>
                <a:cs typeface="Arial" panose="020B0604020202020204" pitchFamily="34" charset="0"/>
              </a:rPr>
              <a:t>Actas de escrutinio y cómputo que obren en poder de las representaciones de los PP y CI acreditadas ante el órgano competente. </a:t>
            </a:r>
          </a:p>
          <a:p>
            <a:pPr lvl="0" algn="just"/>
            <a:endParaRPr lang="es-ES" sz="1600" dirty="0">
              <a:solidFill>
                <a:prstClr val="black"/>
              </a:solidFill>
              <a:latin typeface="Arial" panose="020B0604020202020204" pitchFamily="34" charset="0"/>
              <a:cs typeface="Arial" panose="020B0604020202020204" pitchFamily="34" charset="0"/>
            </a:endParaRPr>
          </a:p>
          <a:p>
            <a:pPr lvl="0" algn="just"/>
            <a:r>
              <a:rPr lang="es-MX" sz="1600" dirty="0">
                <a:latin typeface="Arial" panose="020B0604020202020204" pitchFamily="34" charset="0"/>
                <a:cs typeface="Arial" panose="020B0604020202020204" pitchFamily="34" charset="0"/>
              </a:rPr>
              <a:t>Sólo se considerarán actas disponibles, las precisadas en el punto anterior, y no las que se encuentren dentro de los paquetes electorales.</a:t>
            </a:r>
          </a:p>
          <a:p>
            <a:pPr lvl="0" algn="just"/>
            <a:br>
              <a:rPr lang="es-MX" sz="1600" dirty="0">
                <a:latin typeface="Arial" panose="020B0604020202020204" pitchFamily="34" charset="0"/>
                <a:cs typeface="Arial" panose="020B0604020202020204" pitchFamily="34" charset="0"/>
              </a:rPr>
            </a:br>
            <a:r>
              <a:rPr lang="es-MX" sz="1600" dirty="0">
                <a:latin typeface="Arial" panose="020B0604020202020204" pitchFamily="34" charset="0"/>
                <a:cs typeface="Arial" panose="020B0604020202020204" pitchFamily="34" charset="0"/>
              </a:rPr>
              <a:t>Las actas deberán estar disponibles en las sedes de los CED a partir de las 10:00 horas, del martes 4 de junio, para la reunión de trabajo previa a la sesión extraordinaria, en caso de consultarse por las Consejerías y representaciones de los PP y de CI, en su caso. Para este ejercicio, la Presidencia del CED, será responsable del proceso de digitalización y reproducción de las actas, así como de apoyar en el proceso de complementación de las mismas. </a:t>
            </a:r>
            <a:endParaRPr lang="es-ES" sz="1600" dirty="0">
              <a:solidFill>
                <a:prstClr val="black"/>
              </a:solidFill>
              <a:latin typeface="Arial" panose="020B0604020202020204" pitchFamily="34" charset="0"/>
              <a:cs typeface="Arial" panose="020B0604020202020204" pitchFamily="34" charset="0"/>
            </a:endParaRPr>
          </a:p>
        </p:txBody>
      </p:sp>
      <p:sp>
        <p:nvSpPr>
          <p:cNvPr id="6" name="CuadroTexto 5"/>
          <p:cNvSpPr txBox="1"/>
          <p:nvPr/>
        </p:nvSpPr>
        <p:spPr>
          <a:xfrm>
            <a:off x="9032239" y="6331903"/>
            <a:ext cx="2659018" cy="307777"/>
          </a:xfrm>
          <a:prstGeom prst="rect">
            <a:avLst/>
          </a:prstGeom>
          <a:noFill/>
        </p:spPr>
        <p:txBody>
          <a:bodyPr wrap="square" rtlCol="0">
            <a:spAutoFit/>
          </a:bodyPr>
          <a:lstStyle/>
          <a:p>
            <a:pPr algn="ctr"/>
            <a:r>
              <a:rPr lang="es-MX" sz="1400" b="1" dirty="0">
                <a:latin typeface="Arial" panose="020B0604020202020204" pitchFamily="34" charset="0"/>
                <a:cs typeface="Arial" panose="020B0604020202020204" pitchFamily="34" charset="0"/>
              </a:rPr>
              <a:t>CE/2024/020 Anexo</a:t>
            </a:r>
          </a:p>
        </p:txBody>
      </p:sp>
      <p:sp>
        <p:nvSpPr>
          <p:cNvPr id="7" name="Marcador de número de diapositiva 6">
            <a:extLst>
              <a:ext uri="{FF2B5EF4-FFF2-40B4-BE49-F238E27FC236}">
                <a16:creationId xmlns:a16="http://schemas.microsoft.com/office/drawing/2014/main" id="{427C69EB-B6C9-49B9-A482-C9DBCB9EADB7}"/>
              </a:ext>
            </a:extLst>
          </p:cNvPr>
          <p:cNvSpPr>
            <a:spLocks noGrp="1"/>
          </p:cNvSpPr>
          <p:nvPr>
            <p:ph type="sldNum" sz="quarter" idx="12"/>
          </p:nvPr>
        </p:nvSpPr>
        <p:spPr/>
        <p:txBody>
          <a:bodyPr/>
          <a:lstStyle/>
          <a:p>
            <a:fld id="{7F435081-CFB1-4999-ABED-67D2EC110076}" type="slidenum">
              <a:rPr lang="es-MX" smtClean="0"/>
              <a:t>50</a:t>
            </a:fld>
            <a:endParaRPr lang="es-MX"/>
          </a:p>
        </p:txBody>
      </p:sp>
    </p:spTree>
    <p:extLst>
      <p:ext uri="{BB962C8B-B14F-4D97-AF65-F5344CB8AC3E}">
        <p14:creationId xmlns:p14="http://schemas.microsoft.com/office/powerpoint/2010/main" val="959848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ECFD2B2-5040-4D9C-B463-575C7BA0EBC3}"/>
              </a:ext>
            </a:extLst>
          </p:cNvPr>
          <p:cNvSpPr/>
          <p:nvPr/>
        </p:nvSpPr>
        <p:spPr>
          <a:xfrm>
            <a:off x="1495267" y="609756"/>
            <a:ext cx="2403287" cy="369332"/>
          </a:xfrm>
          <a:prstGeom prst="rect">
            <a:avLst/>
          </a:prstGeom>
        </p:spPr>
        <p:txBody>
          <a:bodyPr wrap="none">
            <a:spAutoFit/>
          </a:bodyPr>
          <a:lstStyle/>
          <a:p>
            <a:pPr lvl="0"/>
            <a:r>
              <a:rPr lang="es-ES"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Reunión de Trabajo:</a:t>
            </a:r>
          </a:p>
        </p:txBody>
      </p:sp>
      <p:sp>
        <p:nvSpPr>
          <p:cNvPr id="3" name="Rectángulo 2">
            <a:extLst>
              <a:ext uri="{FF2B5EF4-FFF2-40B4-BE49-F238E27FC236}">
                <a16:creationId xmlns:a16="http://schemas.microsoft.com/office/drawing/2014/main" id="{9B240570-AB83-435F-9780-D720A0DB9ABA}"/>
              </a:ext>
            </a:extLst>
          </p:cNvPr>
          <p:cNvSpPr/>
          <p:nvPr/>
        </p:nvSpPr>
        <p:spPr>
          <a:xfrm>
            <a:off x="1583267" y="1016859"/>
            <a:ext cx="9951234" cy="830997"/>
          </a:xfrm>
          <a:prstGeom prst="rect">
            <a:avLst/>
          </a:prstGeom>
        </p:spPr>
        <p:txBody>
          <a:bodyPr wrap="square">
            <a:spAutoFit/>
          </a:bodyPr>
          <a:lstStyle/>
          <a:p>
            <a:pPr algn="just"/>
            <a:r>
              <a:rPr lang="es-ES" sz="1600" dirty="0">
                <a:latin typeface="Arial" panose="020B0604020202020204" pitchFamily="34" charset="0"/>
                <a:cs typeface="Arial" panose="020B0604020202020204" pitchFamily="34" charset="0"/>
              </a:rPr>
              <a:t>La finalidad de la reunión de trabajo consiste en analizar el número de paquetes electorales que serán objeto de un nuevo escrutinio y computo de los votos </a:t>
            </a:r>
            <a:r>
              <a:rPr lang="es-MX" sz="1600" dirty="0">
                <a:latin typeface="Arial" panose="020B0604020202020204" pitchFamily="34" charset="0"/>
                <a:cs typeface="Arial" panose="020B0604020202020204" pitchFamily="34" charset="0"/>
              </a:rPr>
              <a:t>a partir del análisis de las actas de casilla. Para estos efectos se atiende lo señalado en el artículo 387 del RE, que consiste en lo siguiente:</a:t>
            </a:r>
            <a:endParaRPr lang="es-ES" sz="1600" dirty="0">
              <a:latin typeface="Arial" panose="020B0604020202020204" pitchFamily="34" charset="0"/>
              <a:cs typeface="Arial" panose="020B0604020202020204" pitchFamily="34" charset="0"/>
            </a:endParaRPr>
          </a:p>
        </p:txBody>
      </p:sp>
      <p:grpSp>
        <p:nvGrpSpPr>
          <p:cNvPr id="4" name="Grupo 3">
            <a:extLst>
              <a:ext uri="{FF2B5EF4-FFF2-40B4-BE49-F238E27FC236}">
                <a16:creationId xmlns:a16="http://schemas.microsoft.com/office/drawing/2014/main" id="{535B83CE-EC7E-43D7-8646-7E2C6C8CC973}"/>
              </a:ext>
            </a:extLst>
          </p:cNvPr>
          <p:cNvGrpSpPr/>
          <p:nvPr/>
        </p:nvGrpSpPr>
        <p:grpSpPr>
          <a:xfrm>
            <a:off x="1942378" y="2133599"/>
            <a:ext cx="8385201" cy="1202270"/>
            <a:chOff x="-57511" y="0"/>
            <a:chExt cx="8385201" cy="1202270"/>
          </a:xfrm>
          <a:scene3d>
            <a:camera prst="orthographicFront"/>
            <a:lightRig rig="flat" dir="t"/>
          </a:scene3d>
        </p:grpSpPr>
        <p:sp>
          <p:nvSpPr>
            <p:cNvPr id="5" name="Rectángulo: esquinas redondeadas 4">
              <a:extLst>
                <a:ext uri="{FF2B5EF4-FFF2-40B4-BE49-F238E27FC236}">
                  <a16:creationId xmlns:a16="http://schemas.microsoft.com/office/drawing/2014/main" id="{9F4EC591-4280-4681-B82B-BDA8336D91E1}"/>
                </a:ext>
              </a:extLst>
            </p:cNvPr>
            <p:cNvSpPr/>
            <p:nvPr/>
          </p:nvSpPr>
          <p:spPr>
            <a:xfrm>
              <a:off x="0" y="0"/>
              <a:ext cx="8327690" cy="1169616"/>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6" name="Rectángulo: esquinas redondeadas 4">
              <a:extLst>
                <a:ext uri="{FF2B5EF4-FFF2-40B4-BE49-F238E27FC236}">
                  <a16:creationId xmlns:a16="http://schemas.microsoft.com/office/drawing/2014/main" id="{569E8374-A089-417F-8854-9458140F8F73}"/>
                </a:ext>
              </a:extLst>
            </p:cNvPr>
            <p:cNvSpPr txBox="1"/>
            <p:nvPr/>
          </p:nvSpPr>
          <p:spPr>
            <a:xfrm>
              <a:off x="-57511" y="84"/>
              <a:ext cx="8249733" cy="120218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MX" sz="1600" dirty="0">
                  <a:latin typeface="Arial" panose="020B0604020202020204" pitchFamily="34" charset="0"/>
                  <a:cs typeface="Arial" panose="020B0604020202020204" pitchFamily="34" charset="0"/>
                </a:rPr>
                <a:t>1. La Presidencia del CED correspondiente convocará a las personas integrantes del mismo, simultáneamente con la convocatoria a la sesión de cómputo, a reunión de trabajo que deberá celebrarse a las 10:00 horas del martes siguiente al día de la Jornada Electoral, así como a sesión extraordinaria al término de dicha reunión.</a:t>
              </a:r>
              <a:endParaRPr lang="es-ES" sz="1600" kern="1200" dirty="0"/>
            </a:p>
          </p:txBody>
        </p:sp>
      </p:grpSp>
      <p:grpSp>
        <p:nvGrpSpPr>
          <p:cNvPr id="10" name="Grupo 9">
            <a:extLst>
              <a:ext uri="{FF2B5EF4-FFF2-40B4-BE49-F238E27FC236}">
                <a16:creationId xmlns:a16="http://schemas.microsoft.com/office/drawing/2014/main" id="{6D78C368-4615-4BBF-95C0-A41FE267821E}"/>
              </a:ext>
            </a:extLst>
          </p:cNvPr>
          <p:cNvGrpSpPr/>
          <p:nvPr/>
        </p:nvGrpSpPr>
        <p:grpSpPr>
          <a:xfrm>
            <a:off x="2355488" y="3492998"/>
            <a:ext cx="8642711" cy="1323339"/>
            <a:chOff x="0" y="0"/>
            <a:chExt cx="8327690" cy="1036098"/>
          </a:xfrm>
          <a:solidFill>
            <a:schemeClr val="accent6">
              <a:lumMod val="40000"/>
              <a:lumOff val="60000"/>
            </a:schemeClr>
          </a:solidFill>
          <a:scene3d>
            <a:camera prst="orthographicFront"/>
            <a:lightRig rig="flat" dir="t"/>
          </a:scene3d>
        </p:grpSpPr>
        <p:sp>
          <p:nvSpPr>
            <p:cNvPr id="11" name="Rectángulo: esquinas redondeadas 10">
              <a:extLst>
                <a:ext uri="{FF2B5EF4-FFF2-40B4-BE49-F238E27FC236}">
                  <a16:creationId xmlns:a16="http://schemas.microsoft.com/office/drawing/2014/main" id="{309D35E2-7D25-4853-8069-2AD430DED9CF}"/>
                </a:ext>
              </a:extLst>
            </p:cNvPr>
            <p:cNvSpPr/>
            <p:nvPr/>
          </p:nvSpPr>
          <p:spPr>
            <a:xfrm>
              <a:off x="0" y="0"/>
              <a:ext cx="8327690" cy="1009582"/>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2" name="Rectángulo: esquinas redondeadas 4">
              <a:extLst>
                <a:ext uri="{FF2B5EF4-FFF2-40B4-BE49-F238E27FC236}">
                  <a16:creationId xmlns:a16="http://schemas.microsoft.com/office/drawing/2014/main" id="{C51BA5D9-8AE6-4CBF-B48E-48B89E154742}"/>
                </a:ext>
              </a:extLst>
            </p:cNvPr>
            <p:cNvSpPr txBox="1"/>
            <p:nvPr/>
          </p:nvSpPr>
          <p:spPr>
            <a:xfrm>
              <a:off x="34257" y="50486"/>
              <a:ext cx="8185120" cy="985612"/>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600" kern="1200" dirty="0">
                  <a:latin typeface="Arial" panose="020B0604020202020204" pitchFamily="34" charset="0"/>
                  <a:cs typeface="Arial" panose="020B0604020202020204" pitchFamily="34" charset="0"/>
                </a:rPr>
                <a:t>2. </a:t>
              </a:r>
              <a:r>
                <a:rPr lang="es-MX" sz="1600" dirty="0">
                  <a:latin typeface="Arial" panose="020B0604020202020204" pitchFamily="34" charset="0"/>
                  <a:cs typeface="Arial" panose="020B0604020202020204" pitchFamily="34" charset="0"/>
                </a:rPr>
                <a:t>En esta reunión de trabajo, las representaciones presentarán sus copias de las actas de escrutinio y cómputo de casilla, con el objeto de identificar las que no sean legibles y las faltantes. La Presidencia del CED ordenará la expedición, en su caso, de copias simples impresas o en medios electrónicos, de las actas ilegibles o faltantes a cada representante, las cuales deberán ser entregadas el mismo día.</a:t>
              </a:r>
              <a:r>
                <a:rPr lang="es-ES" sz="1600" kern="1200" dirty="0"/>
                <a:t> </a:t>
              </a:r>
            </a:p>
          </p:txBody>
        </p:sp>
      </p:grpSp>
      <p:grpSp>
        <p:nvGrpSpPr>
          <p:cNvPr id="13" name="Grupo 12">
            <a:extLst>
              <a:ext uri="{FF2B5EF4-FFF2-40B4-BE49-F238E27FC236}">
                <a16:creationId xmlns:a16="http://schemas.microsoft.com/office/drawing/2014/main" id="{1FDB2B40-7670-4B18-9639-8768FF69E72A}"/>
              </a:ext>
            </a:extLst>
          </p:cNvPr>
          <p:cNvGrpSpPr/>
          <p:nvPr/>
        </p:nvGrpSpPr>
        <p:grpSpPr>
          <a:xfrm>
            <a:off x="2891790" y="5010145"/>
            <a:ext cx="8642711" cy="1424370"/>
            <a:chOff x="0" y="0"/>
            <a:chExt cx="8327690" cy="1169616"/>
          </a:xfrm>
          <a:solidFill>
            <a:schemeClr val="accent6"/>
          </a:solidFill>
          <a:scene3d>
            <a:camera prst="orthographicFront"/>
            <a:lightRig rig="flat" dir="t"/>
          </a:scene3d>
        </p:grpSpPr>
        <p:sp>
          <p:nvSpPr>
            <p:cNvPr id="14" name="Rectángulo: esquinas redondeadas 13">
              <a:extLst>
                <a:ext uri="{FF2B5EF4-FFF2-40B4-BE49-F238E27FC236}">
                  <a16:creationId xmlns:a16="http://schemas.microsoft.com/office/drawing/2014/main" id="{CE7BE853-C261-4E69-9675-0B00D25177AA}"/>
                </a:ext>
              </a:extLst>
            </p:cNvPr>
            <p:cNvSpPr/>
            <p:nvPr/>
          </p:nvSpPr>
          <p:spPr>
            <a:xfrm>
              <a:off x="0" y="0"/>
              <a:ext cx="8327690" cy="1169616"/>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5" name="Rectángulo: esquinas redondeadas 4">
              <a:extLst>
                <a:ext uri="{FF2B5EF4-FFF2-40B4-BE49-F238E27FC236}">
                  <a16:creationId xmlns:a16="http://schemas.microsoft.com/office/drawing/2014/main" id="{8F3A5134-FC0A-42CC-B67A-60340E95C59B}"/>
                </a:ext>
              </a:extLst>
            </p:cNvPr>
            <p:cNvSpPr txBox="1"/>
            <p:nvPr/>
          </p:nvSpPr>
          <p:spPr>
            <a:xfrm>
              <a:off x="34257" y="242893"/>
              <a:ext cx="8293433" cy="91822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algn="just" defTabSz="800100">
                <a:lnSpc>
                  <a:spcPct val="90000"/>
                </a:lnSpc>
                <a:spcBef>
                  <a:spcPct val="0"/>
                </a:spcBef>
                <a:spcAft>
                  <a:spcPct val="35000"/>
                </a:spcAft>
              </a:pPr>
              <a:r>
                <a:rPr lang="es-ES" sz="1600" kern="1200" dirty="0">
                  <a:latin typeface="Arial" panose="020B0604020202020204" pitchFamily="34" charset="0"/>
                  <a:cs typeface="Arial" panose="020B0604020202020204" pitchFamily="34" charset="0"/>
                </a:rPr>
                <a:t>3. </a:t>
              </a:r>
              <a:r>
                <a:rPr lang="es-MX" sz="1600" dirty="0">
                  <a:latin typeface="Arial" panose="020B0604020202020204" pitchFamily="34" charset="0"/>
                  <a:cs typeface="Arial" panose="020B0604020202020204" pitchFamily="34" charset="0"/>
                </a:rPr>
                <a:t>Lo dispuesto en el párrafo anterior no será obstáculo para que, en ejercicio de sus derechos, las representaciones soliciten copias simples de la totalidad de las actas de las casillas instaladas. En ese caso, la Presidencia del CED garantizará en primer término que cada una de las representaciones acreditadas cuente con un juego completo de actas legibles, para fines de verificación de datos durante el desarrollo de los cómputos e inmediatamente después, atenderá otras solicitudes.</a:t>
              </a:r>
            </a:p>
            <a:p>
              <a:pPr marL="0" lvl="0" indent="0" algn="just" defTabSz="8001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 </a:t>
              </a:r>
            </a:p>
          </p:txBody>
        </p:sp>
      </p:grpSp>
      <p:sp>
        <p:nvSpPr>
          <p:cNvPr id="17" name="Marcador de número de diapositiva 16">
            <a:extLst>
              <a:ext uri="{FF2B5EF4-FFF2-40B4-BE49-F238E27FC236}">
                <a16:creationId xmlns:a16="http://schemas.microsoft.com/office/drawing/2014/main" id="{9759B9B0-C74A-4342-980C-C349CCAB9EFE}"/>
              </a:ext>
            </a:extLst>
          </p:cNvPr>
          <p:cNvSpPr>
            <a:spLocks noGrp="1"/>
          </p:cNvSpPr>
          <p:nvPr>
            <p:ph type="sldNum" sz="quarter" idx="12"/>
          </p:nvPr>
        </p:nvSpPr>
        <p:spPr/>
        <p:txBody>
          <a:bodyPr/>
          <a:lstStyle/>
          <a:p>
            <a:fld id="{7F435081-CFB1-4999-ABED-67D2EC110076}" type="slidenum">
              <a:rPr lang="es-MX" smtClean="0"/>
              <a:t>51</a:t>
            </a:fld>
            <a:endParaRPr lang="es-MX"/>
          </a:p>
        </p:txBody>
      </p:sp>
    </p:spTree>
    <p:extLst>
      <p:ext uri="{BB962C8B-B14F-4D97-AF65-F5344CB8AC3E}">
        <p14:creationId xmlns:p14="http://schemas.microsoft.com/office/powerpoint/2010/main" val="433764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95267" y="1075420"/>
            <a:ext cx="2300630" cy="369332"/>
          </a:xfrm>
          <a:prstGeom prst="rect">
            <a:avLst/>
          </a:prstGeom>
        </p:spPr>
        <p:txBody>
          <a:bodyPr wrap="none">
            <a:spAutoFit/>
          </a:bodyPr>
          <a:lstStyle/>
          <a:p>
            <a:pPr lvl="0"/>
            <a:r>
              <a:rPr lang="es-ES"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Asuntos a abordar:</a:t>
            </a:r>
          </a:p>
        </p:txBody>
      </p:sp>
      <p:graphicFrame>
        <p:nvGraphicFramePr>
          <p:cNvPr id="3" name="Diagrama 2"/>
          <p:cNvGraphicFramePr/>
          <p:nvPr>
            <p:extLst>
              <p:ext uri="{D42A27DB-BD31-4B8C-83A1-F6EECF244321}">
                <p14:modId xmlns:p14="http://schemas.microsoft.com/office/powerpoint/2010/main" val="1948482239"/>
              </p:ext>
            </p:extLst>
          </p:nvPr>
        </p:nvGraphicFramePr>
        <p:xfrm>
          <a:off x="1737219" y="2178897"/>
          <a:ext cx="9797283" cy="3898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1490131" y="1601060"/>
            <a:ext cx="7933266" cy="338554"/>
          </a:xfrm>
          <a:prstGeom prst="rect">
            <a:avLst/>
          </a:prstGeom>
        </p:spPr>
        <p:txBody>
          <a:bodyPr wrap="square">
            <a:spAutoFit/>
          </a:bodyPr>
          <a:lstStyle/>
          <a:p>
            <a:pPr algn="just"/>
            <a:r>
              <a:rPr lang="es-ES" sz="1600" dirty="0">
                <a:latin typeface="Arial" panose="020B0604020202020204" pitchFamily="34" charset="0"/>
                <a:cs typeface="Arial" panose="020B0604020202020204" pitchFamily="34" charset="0"/>
              </a:rPr>
              <a:t>En la reunión de trabajo se deberán abordar, por lo menos, los siguientes asuntos:</a:t>
            </a:r>
          </a:p>
        </p:txBody>
      </p:sp>
      <p:sp>
        <p:nvSpPr>
          <p:cNvPr id="5" name="CuadroTexto 4"/>
          <p:cNvSpPr txBox="1"/>
          <p:nvPr/>
        </p:nvSpPr>
        <p:spPr>
          <a:xfrm>
            <a:off x="9233263" y="6291829"/>
            <a:ext cx="2659018" cy="307777"/>
          </a:xfrm>
          <a:prstGeom prst="rect">
            <a:avLst/>
          </a:prstGeom>
          <a:noFill/>
        </p:spPr>
        <p:txBody>
          <a:bodyPr wrap="square" rtlCol="0">
            <a:spAutoFit/>
          </a:bodyPr>
          <a:lstStyle/>
          <a:p>
            <a:pPr algn="ctr"/>
            <a:r>
              <a:rPr lang="es-MX" sz="1400" b="1" dirty="0">
                <a:latin typeface="Arial" panose="020B0604020202020204" pitchFamily="34" charset="0"/>
                <a:cs typeface="Arial" panose="020B0604020202020204" pitchFamily="34" charset="0"/>
              </a:rPr>
              <a:t>CE/2024/020 Anexo</a:t>
            </a:r>
          </a:p>
        </p:txBody>
      </p:sp>
      <p:sp>
        <p:nvSpPr>
          <p:cNvPr id="6" name="Marcador de número de diapositiva 5">
            <a:extLst>
              <a:ext uri="{FF2B5EF4-FFF2-40B4-BE49-F238E27FC236}">
                <a16:creationId xmlns:a16="http://schemas.microsoft.com/office/drawing/2014/main" id="{7F93B17C-9E73-4D29-8902-9AAB40613C0A}"/>
              </a:ext>
            </a:extLst>
          </p:cNvPr>
          <p:cNvSpPr>
            <a:spLocks noGrp="1"/>
          </p:cNvSpPr>
          <p:nvPr>
            <p:ph type="sldNum" sz="quarter" idx="12"/>
          </p:nvPr>
        </p:nvSpPr>
        <p:spPr/>
        <p:txBody>
          <a:bodyPr/>
          <a:lstStyle/>
          <a:p>
            <a:fld id="{7F435081-CFB1-4999-ABED-67D2EC110076}" type="slidenum">
              <a:rPr lang="es-MX" smtClean="0"/>
              <a:t>52</a:t>
            </a:fld>
            <a:endParaRPr lang="es-MX"/>
          </a:p>
        </p:txBody>
      </p:sp>
    </p:spTree>
    <p:extLst>
      <p:ext uri="{BB962C8B-B14F-4D97-AF65-F5344CB8AC3E}">
        <p14:creationId xmlns:p14="http://schemas.microsoft.com/office/powerpoint/2010/main" val="2694172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523075" y="576126"/>
            <a:ext cx="2989921" cy="400110"/>
          </a:xfrm>
          <a:prstGeom prst="rect">
            <a:avLst/>
          </a:prstGeom>
        </p:spPr>
        <p:txBody>
          <a:bodyPr wrap="none">
            <a:spAutoFit/>
          </a:bodyPr>
          <a:lstStyle/>
          <a:p>
            <a:r>
              <a:rPr lang="es-MX"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Sesión Extraordinaria: </a:t>
            </a:r>
          </a:p>
        </p:txBody>
      </p:sp>
      <p:sp>
        <p:nvSpPr>
          <p:cNvPr id="4" name="Rectángulo 3"/>
          <p:cNvSpPr/>
          <p:nvPr/>
        </p:nvSpPr>
        <p:spPr>
          <a:xfrm>
            <a:off x="1345270" y="1037922"/>
            <a:ext cx="8552264" cy="830997"/>
          </a:xfrm>
          <a:prstGeom prst="rect">
            <a:avLst/>
          </a:prstGeom>
        </p:spPr>
        <p:txBody>
          <a:bodyPr wrap="square">
            <a:spAutoFit/>
          </a:bodyPr>
          <a:lstStyle/>
          <a:p>
            <a:pPr lvl="0" algn="just"/>
            <a:r>
              <a:rPr lang="es-ES" sz="1600" dirty="0">
                <a:solidFill>
                  <a:prstClr val="black"/>
                </a:solidFill>
                <a:latin typeface="Arial" panose="020B0604020202020204" pitchFamily="34" charset="0"/>
                <a:cs typeface="Arial" panose="020B0604020202020204" pitchFamily="34" charset="0"/>
              </a:rPr>
              <a:t>Concluida la reunión de trabajo, con la información obtenida durante esta, inmediatamente después, el CED llevará a cabo una sesión extraordinaria, de conformidad a lo establecido en el artículo 388 del RE, en la cual se deberán tratar, al menos, los asuntos siguientes: </a:t>
            </a:r>
          </a:p>
        </p:txBody>
      </p:sp>
      <p:graphicFrame>
        <p:nvGraphicFramePr>
          <p:cNvPr id="5" name="Diagrama 4"/>
          <p:cNvGraphicFramePr/>
          <p:nvPr>
            <p:extLst>
              <p:ext uri="{D42A27DB-BD31-4B8C-83A1-F6EECF244321}">
                <p14:modId xmlns:p14="http://schemas.microsoft.com/office/powerpoint/2010/main" val="1851708413"/>
              </p:ext>
            </p:extLst>
          </p:nvPr>
        </p:nvGraphicFramePr>
        <p:xfrm>
          <a:off x="974906" y="1970584"/>
          <a:ext cx="10651037" cy="4311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9159239" y="6374236"/>
            <a:ext cx="2659018" cy="307777"/>
          </a:xfrm>
          <a:prstGeom prst="rect">
            <a:avLst/>
          </a:prstGeom>
          <a:noFill/>
        </p:spPr>
        <p:txBody>
          <a:bodyPr wrap="square" rtlCol="0">
            <a:spAutoFit/>
          </a:bodyPr>
          <a:lstStyle/>
          <a:p>
            <a:pPr algn="ctr"/>
            <a:r>
              <a:rPr lang="es-MX" sz="1400" b="1" dirty="0">
                <a:latin typeface="Arial" panose="020B0604020202020204" pitchFamily="34" charset="0"/>
                <a:cs typeface="Arial" panose="020B0604020202020204" pitchFamily="34" charset="0"/>
              </a:rPr>
              <a:t>CE/2024/020 Anexo</a:t>
            </a:r>
          </a:p>
        </p:txBody>
      </p:sp>
      <p:sp>
        <p:nvSpPr>
          <p:cNvPr id="2" name="Marcador de número de diapositiva 1">
            <a:extLst>
              <a:ext uri="{FF2B5EF4-FFF2-40B4-BE49-F238E27FC236}">
                <a16:creationId xmlns:a16="http://schemas.microsoft.com/office/drawing/2014/main" id="{0846A59C-14FA-4069-AD83-BDFEC85FC12A}"/>
              </a:ext>
            </a:extLst>
          </p:cNvPr>
          <p:cNvSpPr>
            <a:spLocks noGrp="1"/>
          </p:cNvSpPr>
          <p:nvPr>
            <p:ph type="sldNum" sz="quarter" idx="12"/>
          </p:nvPr>
        </p:nvSpPr>
        <p:spPr/>
        <p:txBody>
          <a:bodyPr/>
          <a:lstStyle/>
          <a:p>
            <a:fld id="{7F435081-CFB1-4999-ABED-67D2EC110076}" type="slidenum">
              <a:rPr lang="es-MX" smtClean="0"/>
              <a:t>53</a:t>
            </a:fld>
            <a:endParaRPr lang="es-MX"/>
          </a:p>
        </p:txBody>
      </p:sp>
    </p:spTree>
    <p:extLst>
      <p:ext uri="{BB962C8B-B14F-4D97-AF65-F5344CB8AC3E}">
        <p14:creationId xmlns:p14="http://schemas.microsoft.com/office/powerpoint/2010/main" val="2657928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CA074536-AEC6-4E48-999E-E902F6771509}"/>
              </a:ext>
            </a:extLst>
          </p:cNvPr>
          <p:cNvGraphicFramePr/>
          <p:nvPr>
            <p:extLst>
              <p:ext uri="{D42A27DB-BD31-4B8C-83A1-F6EECF244321}">
                <p14:modId xmlns:p14="http://schemas.microsoft.com/office/powerpoint/2010/main" val="1960709741"/>
              </p:ext>
            </p:extLst>
          </p:nvPr>
        </p:nvGraphicFramePr>
        <p:xfrm>
          <a:off x="974906" y="1665788"/>
          <a:ext cx="10651037" cy="4168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8C80F8EC-6C13-42EE-BD4F-E31D551E527F}"/>
              </a:ext>
            </a:extLst>
          </p:cNvPr>
          <p:cNvSpPr txBox="1"/>
          <p:nvPr/>
        </p:nvSpPr>
        <p:spPr>
          <a:xfrm>
            <a:off x="9159239" y="6298033"/>
            <a:ext cx="2659018" cy="307777"/>
          </a:xfrm>
          <a:prstGeom prst="rect">
            <a:avLst/>
          </a:prstGeom>
          <a:noFill/>
        </p:spPr>
        <p:txBody>
          <a:bodyPr wrap="square" rtlCol="0">
            <a:spAutoFit/>
          </a:bodyPr>
          <a:lstStyle/>
          <a:p>
            <a:pPr algn="ctr"/>
            <a:r>
              <a:rPr lang="es-MX" sz="1400" b="1" dirty="0">
                <a:latin typeface="Arial" panose="020B0604020202020204" pitchFamily="34" charset="0"/>
                <a:cs typeface="Arial" panose="020B0604020202020204" pitchFamily="34" charset="0"/>
              </a:rPr>
              <a:t>CE/2024/020 Anexo</a:t>
            </a:r>
          </a:p>
        </p:txBody>
      </p:sp>
      <p:sp>
        <p:nvSpPr>
          <p:cNvPr id="7" name="Marcador de número de diapositiva 6">
            <a:extLst>
              <a:ext uri="{FF2B5EF4-FFF2-40B4-BE49-F238E27FC236}">
                <a16:creationId xmlns:a16="http://schemas.microsoft.com/office/drawing/2014/main" id="{415E2CF5-8506-415D-8A7A-10EDABBE0F30}"/>
              </a:ext>
            </a:extLst>
          </p:cNvPr>
          <p:cNvSpPr>
            <a:spLocks noGrp="1"/>
          </p:cNvSpPr>
          <p:nvPr>
            <p:ph type="sldNum" sz="quarter" idx="12"/>
          </p:nvPr>
        </p:nvSpPr>
        <p:spPr/>
        <p:txBody>
          <a:bodyPr/>
          <a:lstStyle/>
          <a:p>
            <a:fld id="{7F435081-CFB1-4999-ABED-67D2EC110076}" type="slidenum">
              <a:rPr lang="es-MX" smtClean="0"/>
              <a:t>54</a:t>
            </a:fld>
            <a:endParaRPr lang="es-MX"/>
          </a:p>
        </p:txBody>
      </p:sp>
    </p:spTree>
    <p:extLst>
      <p:ext uri="{BB962C8B-B14F-4D97-AF65-F5344CB8AC3E}">
        <p14:creationId xmlns:p14="http://schemas.microsoft.com/office/powerpoint/2010/main" val="1723969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57867" y="491651"/>
            <a:ext cx="10329334" cy="830997"/>
          </a:xfrm>
          <a:prstGeom prst="rect">
            <a:avLst/>
          </a:prstGeom>
          <a:noFill/>
        </p:spPr>
        <p:txBody>
          <a:bodyPr wrap="square" rtlCol="0">
            <a:spAutoFit/>
          </a:bodyPr>
          <a:lstStyle/>
          <a:p>
            <a:pPr algn="ctr"/>
            <a:r>
              <a:rPr lang="es-ES" sz="1600" b="1" dirty="0">
                <a:latin typeface="Arial" panose="020B0604020202020204" pitchFamily="34" charset="0"/>
                <a:cs typeface="Arial" panose="020B0604020202020204" pitchFamily="34" charset="0"/>
              </a:rPr>
              <a:t>Causales para el recuento de votos</a:t>
            </a:r>
          </a:p>
          <a:p>
            <a:r>
              <a:rPr lang="es-ES" sz="1600" dirty="0">
                <a:latin typeface="Arial" panose="020B0604020202020204" pitchFamily="34" charset="0"/>
                <a:cs typeface="Arial" panose="020B0604020202020204" pitchFamily="34" charset="0"/>
              </a:rPr>
              <a:t>Los CED deberán realizar invariablemente un nuevo escrutinio y cómputo de la votación de una casilla, cuando se presente cualquiera de las siguientes causales: </a:t>
            </a:r>
          </a:p>
        </p:txBody>
      </p:sp>
      <p:grpSp>
        <p:nvGrpSpPr>
          <p:cNvPr id="13" name="Grupo 12"/>
          <p:cNvGrpSpPr/>
          <p:nvPr/>
        </p:nvGrpSpPr>
        <p:grpSpPr>
          <a:xfrm>
            <a:off x="867331" y="1378285"/>
            <a:ext cx="10863115" cy="4853181"/>
            <a:chOff x="390536" y="1051713"/>
            <a:chExt cx="10373258" cy="4599320"/>
          </a:xfrm>
        </p:grpSpPr>
        <p:graphicFrame>
          <p:nvGraphicFramePr>
            <p:cNvPr id="4" name="Diagrama 3"/>
            <p:cNvGraphicFramePr/>
            <p:nvPr>
              <p:extLst>
                <p:ext uri="{D42A27DB-BD31-4B8C-83A1-F6EECF244321}">
                  <p14:modId xmlns:p14="http://schemas.microsoft.com/office/powerpoint/2010/main" val="1709776874"/>
                </p:ext>
              </p:extLst>
            </p:nvPr>
          </p:nvGraphicFramePr>
          <p:xfrm>
            <a:off x="390536" y="1051713"/>
            <a:ext cx="9463314" cy="3256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2991394" y="4395473"/>
              <a:ext cx="7393577" cy="5878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es-ES" sz="1200" dirty="0">
                  <a:latin typeface="Arial" panose="020B0604020202020204" pitchFamily="34" charset="0"/>
                  <a:cs typeface="Arial" panose="020B0604020202020204" pitchFamily="34" charset="0"/>
                </a:rPr>
                <a:t>f) Cuando el número de votos nulos sea mayor a la diferencia entre las candidaturas ubicadas en el primero y segundo lugar de votación. </a:t>
              </a:r>
            </a:p>
          </p:txBody>
        </p:sp>
        <p:sp>
          <p:nvSpPr>
            <p:cNvPr id="6" name="Rectángulo redondeado 5"/>
            <p:cNvSpPr/>
            <p:nvPr/>
          </p:nvSpPr>
          <p:spPr>
            <a:xfrm>
              <a:off x="3644536" y="5082093"/>
              <a:ext cx="7119258" cy="5689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a:r>
                <a:rPr lang="es-ES" sz="1200" dirty="0">
                  <a:latin typeface="Arial" panose="020B0604020202020204" pitchFamily="34" charset="0"/>
                  <a:cs typeface="Arial" panose="020B0604020202020204" pitchFamily="34" charset="0"/>
                </a:rPr>
                <a:t>g) Cuando todos los votos depositados sean a favor de un mismo partido o CI. </a:t>
              </a:r>
              <a:endParaRPr lang="es-ES" sz="1200" dirty="0"/>
            </a:p>
          </p:txBody>
        </p:sp>
        <p:grpSp>
          <p:nvGrpSpPr>
            <p:cNvPr id="7" name="Grupo 6"/>
            <p:cNvGrpSpPr/>
            <p:nvPr/>
          </p:nvGrpSpPr>
          <p:grpSpPr>
            <a:xfrm>
              <a:off x="9301820" y="4195485"/>
              <a:ext cx="381047" cy="381047"/>
              <a:chOff x="7449844" y="1095919"/>
              <a:chExt cx="381047" cy="381047"/>
            </a:xfrm>
          </p:grpSpPr>
          <p:sp>
            <p:nvSpPr>
              <p:cNvPr id="8" name="Flecha abajo 7"/>
              <p:cNvSpPr/>
              <p:nvPr/>
            </p:nvSpPr>
            <p:spPr>
              <a:xfrm>
                <a:off x="7449844" y="1095919"/>
                <a:ext cx="381047" cy="381047"/>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Flecha abajo 4"/>
              <p:cNvSpPr txBox="1"/>
              <p:nvPr/>
            </p:nvSpPr>
            <p:spPr>
              <a:xfrm>
                <a:off x="7535580" y="1095919"/>
                <a:ext cx="209575" cy="2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s-ES" sz="1700" kern="1200"/>
              </a:p>
            </p:txBody>
          </p:sp>
        </p:grpSp>
        <p:grpSp>
          <p:nvGrpSpPr>
            <p:cNvPr id="10" name="Grupo 9"/>
            <p:cNvGrpSpPr/>
            <p:nvPr/>
          </p:nvGrpSpPr>
          <p:grpSpPr>
            <a:xfrm>
              <a:off x="9597131" y="4992163"/>
              <a:ext cx="381047" cy="381047"/>
              <a:chOff x="7449844" y="1095919"/>
              <a:chExt cx="381047" cy="381047"/>
            </a:xfrm>
          </p:grpSpPr>
          <p:sp>
            <p:nvSpPr>
              <p:cNvPr id="11" name="Flecha abajo 10"/>
              <p:cNvSpPr/>
              <p:nvPr/>
            </p:nvSpPr>
            <p:spPr>
              <a:xfrm>
                <a:off x="7449844" y="1095919"/>
                <a:ext cx="381047" cy="381047"/>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Flecha abajo 4"/>
              <p:cNvSpPr txBox="1"/>
              <p:nvPr/>
            </p:nvSpPr>
            <p:spPr>
              <a:xfrm>
                <a:off x="7535580" y="1095919"/>
                <a:ext cx="209575" cy="2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s-ES" sz="1700" kern="1200"/>
              </a:p>
            </p:txBody>
          </p:sp>
        </p:grpSp>
      </p:grpSp>
      <p:sp>
        <p:nvSpPr>
          <p:cNvPr id="14" name="CuadroTexto 13"/>
          <p:cNvSpPr txBox="1"/>
          <p:nvPr/>
        </p:nvSpPr>
        <p:spPr>
          <a:xfrm>
            <a:off x="9533500" y="6324597"/>
            <a:ext cx="2659018" cy="307777"/>
          </a:xfrm>
          <a:prstGeom prst="rect">
            <a:avLst/>
          </a:prstGeom>
          <a:noFill/>
        </p:spPr>
        <p:txBody>
          <a:bodyPr wrap="square" rtlCol="0">
            <a:spAutoFit/>
          </a:bodyPr>
          <a:lstStyle/>
          <a:p>
            <a:pPr algn="ctr"/>
            <a:r>
              <a:rPr lang="es-MX" sz="1400" b="1" dirty="0">
                <a:latin typeface="Arial" panose="020B0604020202020204" pitchFamily="34" charset="0"/>
                <a:cs typeface="Arial" panose="020B0604020202020204" pitchFamily="34" charset="0"/>
              </a:rPr>
              <a:t>CE/2024/020 Anexo</a:t>
            </a:r>
          </a:p>
        </p:txBody>
      </p:sp>
      <p:sp>
        <p:nvSpPr>
          <p:cNvPr id="3" name="Marcador de número de diapositiva 2">
            <a:extLst>
              <a:ext uri="{FF2B5EF4-FFF2-40B4-BE49-F238E27FC236}">
                <a16:creationId xmlns:a16="http://schemas.microsoft.com/office/drawing/2014/main" id="{067CD31C-EB32-4F9C-A112-78C7B20BC1A4}"/>
              </a:ext>
            </a:extLst>
          </p:cNvPr>
          <p:cNvSpPr>
            <a:spLocks noGrp="1"/>
          </p:cNvSpPr>
          <p:nvPr>
            <p:ph type="sldNum" sz="quarter" idx="12"/>
          </p:nvPr>
        </p:nvSpPr>
        <p:spPr/>
        <p:txBody>
          <a:bodyPr/>
          <a:lstStyle/>
          <a:p>
            <a:fld id="{7F435081-CFB1-4999-ABED-67D2EC110076}" type="slidenum">
              <a:rPr lang="es-MX" smtClean="0"/>
              <a:t>55</a:t>
            </a:fld>
            <a:endParaRPr lang="es-MX"/>
          </a:p>
        </p:txBody>
      </p:sp>
    </p:spTree>
    <p:extLst>
      <p:ext uri="{BB962C8B-B14F-4D97-AF65-F5344CB8AC3E}">
        <p14:creationId xmlns:p14="http://schemas.microsoft.com/office/powerpoint/2010/main" val="651828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72936" y="795369"/>
            <a:ext cx="8222534" cy="400110"/>
          </a:xfrm>
          <a:prstGeom prst="rect">
            <a:avLst/>
          </a:prstGeom>
        </p:spPr>
        <p:txBody>
          <a:bodyPr wrap="square">
            <a:spAutoFit/>
          </a:bodyPr>
          <a:lstStyle/>
          <a:p>
            <a:pPr lvl="0" algn="ctr"/>
            <a:r>
              <a:rPr lang="es-E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Posibilidad del recuento parcial y recuento total de votos</a:t>
            </a:r>
          </a:p>
        </p:txBody>
      </p:sp>
      <p:sp>
        <p:nvSpPr>
          <p:cNvPr id="3" name="Rectángulo 2"/>
          <p:cNvSpPr/>
          <p:nvPr/>
        </p:nvSpPr>
        <p:spPr>
          <a:xfrm>
            <a:off x="1894115" y="1744286"/>
            <a:ext cx="8895805" cy="3970318"/>
          </a:xfrm>
          <a:prstGeom prst="rect">
            <a:avLst/>
          </a:prstGeom>
          <a:ln w="76200">
            <a:solidFill>
              <a:schemeClr val="accent2">
                <a:lumMod val="75000"/>
              </a:schemeClr>
            </a:solidFill>
          </a:ln>
        </p:spPr>
        <p:txBody>
          <a:bodyPr wrap="square">
            <a:spAutoFit/>
          </a:bodyPr>
          <a:lstStyle/>
          <a:p>
            <a:pPr lvl="0" algn="just"/>
            <a:r>
              <a:rPr lang="es-ES" b="1" dirty="0">
                <a:solidFill>
                  <a:prstClr val="black"/>
                </a:solidFill>
                <a:latin typeface="Arial" panose="020B0604020202020204" pitchFamily="34" charset="0"/>
                <a:cs typeface="Arial" panose="020B0604020202020204" pitchFamily="34" charset="0"/>
              </a:rPr>
              <a:t>El recuento parcial </a:t>
            </a:r>
            <a:r>
              <a:rPr lang="es-ES" dirty="0">
                <a:solidFill>
                  <a:prstClr val="black"/>
                </a:solidFill>
                <a:latin typeface="Arial" panose="020B0604020202020204" pitchFamily="34" charset="0"/>
                <a:cs typeface="Arial" panose="020B0604020202020204" pitchFamily="34" charset="0"/>
              </a:rPr>
              <a:t>consiste en el nuevo escrutinio y cómputo de los votos </a:t>
            </a:r>
            <a:r>
              <a:rPr lang="es-ES" b="1" dirty="0">
                <a:solidFill>
                  <a:prstClr val="black"/>
                </a:solidFill>
                <a:latin typeface="Arial" panose="020B0604020202020204" pitchFamily="34" charset="0"/>
                <a:cs typeface="Arial" panose="020B0604020202020204" pitchFamily="34" charset="0"/>
              </a:rPr>
              <a:t>cuando no se trata de la totalidad de las casillas </a:t>
            </a:r>
            <a:r>
              <a:rPr lang="es-ES" dirty="0">
                <a:solidFill>
                  <a:prstClr val="black"/>
                </a:solidFill>
                <a:latin typeface="Arial" panose="020B0604020202020204" pitchFamily="34" charset="0"/>
                <a:cs typeface="Arial" panose="020B0604020202020204" pitchFamily="34" charset="0"/>
              </a:rPr>
              <a:t>de una demarcación territorial electoral, y puede ser realizado por el pleno del CED o por los GT aprobados para ese fin. </a:t>
            </a:r>
          </a:p>
          <a:p>
            <a:pPr lvl="0" algn="just"/>
            <a:endParaRPr lang="es-ES" dirty="0">
              <a:solidFill>
                <a:prstClr val="black"/>
              </a:solidFill>
              <a:latin typeface="Arial" panose="020B0604020202020204" pitchFamily="34" charset="0"/>
              <a:cs typeface="Arial" panose="020B0604020202020204" pitchFamily="34" charset="0"/>
            </a:endParaRPr>
          </a:p>
          <a:p>
            <a:pPr lvl="0" algn="just"/>
            <a:r>
              <a:rPr lang="es-ES" dirty="0">
                <a:solidFill>
                  <a:prstClr val="black"/>
                </a:solidFill>
                <a:latin typeface="Arial" panose="020B0604020202020204" pitchFamily="34" charset="0"/>
                <a:cs typeface="Arial" panose="020B0604020202020204" pitchFamily="34" charset="0"/>
              </a:rPr>
              <a:t>El </a:t>
            </a:r>
            <a:r>
              <a:rPr lang="es-ES" b="1" dirty="0">
                <a:solidFill>
                  <a:prstClr val="black"/>
                </a:solidFill>
                <a:latin typeface="Arial" panose="020B0604020202020204" pitchFamily="34" charset="0"/>
                <a:cs typeface="Arial" panose="020B0604020202020204" pitchFamily="34" charset="0"/>
              </a:rPr>
              <a:t>recuento total</a:t>
            </a:r>
            <a:r>
              <a:rPr lang="es-ES" dirty="0">
                <a:solidFill>
                  <a:prstClr val="black"/>
                </a:solidFill>
                <a:latin typeface="Arial" panose="020B0604020202020204" pitchFamily="34" charset="0"/>
                <a:cs typeface="Arial" panose="020B0604020202020204" pitchFamily="34" charset="0"/>
              </a:rPr>
              <a:t>, es el nuevo escrutinio y cómputo de los votos correspondientes al total de casillas de una demarcación territorial distrital o municipal que deberá ser realizado en GT. </a:t>
            </a:r>
            <a:r>
              <a:rPr lang="es-MX" dirty="0">
                <a:solidFill>
                  <a:prstClr val="black"/>
                </a:solidFill>
                <a:latin typeface="Arial" panose="020B0604020202020204" pitchFamily="34" charset="0"/>
                <a:cs typeface="Arial" panose="020B0604020202020204" pitchFamily="34" charset="0"/>
              </a:rPr>
              <a:t>Se establecerá cuando exista indicio que la diferencia entre la candidatura presunta ganadora de la elección de mayoría relativa en el distrito local o</a:t>
            </a:r>
          </a:p>
          <a:p>
            <a:pPr lvl="0" algn="just"/>
            <a:r>
              <a:rPr lang="es-MX" dirty="0">
                <a:solidFill>
                  <a:prstClr val="black"/>
                </a:solidFill>
                <a:latin typeface="Arial" panose="020B0604020202020204" pitchFamily="34" charset="0"/>
                <a:cs typeface="Arial" panose="020B0604020202020204" pitchFamily="34" charset="0"/>
              </a:rPr>
              <a:t>municipio y la candidatura que haya obtenido el segundo lugar en votación, sea igual o menor a un punto porcentual y antes del inicio de la sesión o al término del cómputo, exista petición por escrito de la representación del PP o CI que postuló al segundo lugar de las candidaturas antes señaladas, como lo establece la hipótesis en el artículo 262, numerales 1 y 2, de la LEPPET.</a:t>
            </a:r>
            <a:endParaRPr lang="es-ES" dirty="0">
              <a:solidFill>
                <a:prstClr val="black"/>
              </a:solidFill>
              <a:latin typeface="Arial" panose="020B0604020202020204" pitchFamily="34" charset="0"/>
              <a:cs typeface="Arial" panose="020B0604020202020204" pitchFamily="34" charset="0"/>
            </a:endParaRPr>
          </a:p>
          <a:p>
            <a:pPr lvl="0" algn="just"/>
            <a:endParaRPr lang="es-ES" dirty="0">
              <a:solidFill>
                <a:prstClr val="black"/>
              </a:solidFill>
              <a:latin typeface="Arial" panose="020B0604020202020204" pitchFamily="34" charset="0"/>
              <a:cs typeface="Arial" panose="020B0604020202020204" pitchFamily="34" charset="0"/>
            </a:endParaRPr>
          </a:p>
        </p:txBody>
      </p:sp>
      <p:sp>
        <p:nvSpPr>
          <p:cNvPr id="4" name="CuadroTexto 3"/>
          <p:cNvSpPr txBox="1"/>
          <p:nvPr/>
        </p:nvSpPr>
        <p:spPr>
          <a:xfrm>
            <a:off x="8608906" y="6027102"/>
            <a:ext cx="2659018" cy="307777"/>
          </a:xfrm>
          <a:prstGeom prst="rect">
            <a:avLst/>
          </a:prstGeom>
          <a:noFill/>
        </p:spPr>
        <p:txBody>
          <a:bodyPr wrap="square" rtlCol="0">
            <a:spAutoFit/>
          </a:bodyPr>
          <a:lstStyle/>
          <a:p>
            <a:pPr algn="ctr"/>
            <a:r>
              <a:rPr lang="es-MX" sz="1400" b="1" dirty="0">
                <a:latin typeface="Arial" panose="020B0604020202020204" pitchFamily="34" charset="0"/>
                <a:cs typeface="Arial" panose="020B0604020202020204" pitchFamily="34" charset="0"/>
              </a:rPr>
              <a:t>CE/2024/020 Anexo</a:t>
            </a:r>
          </a:p>
        </p:txBody>
      </p:sp>
      <p:sp>
        <p:nvSpPr>
          <p:cNvPr id="5" name="Marcador de número de diapositiva 4">
            <a:extLst>
              <a:ext uri="{FF2B5EF4-FFF2-40B4-BE49-F238E27FC236}">
                <a16:creationId xmlns:a16="http://schemas.microsoft.com/office/drawing/2014/main" id="{D152ED8E-531F-4546-A4E2-3ECB516458BD}"/>
              </a:ext>
            </a:extLst>
          </p:cNvPr>
          <p:cNvSpPr>
            <a:spLocks noGrp="1"/>
          </p:cNvSpPr>
          <p:nvPr>
            <p:ph type="sldNum" sz="quarter" idx="12"/>
          </p:nvPr>
        </p:nvSpPr>
        <p:spPr/>
        <p:txBody>
          <a:bodyPr/>
          <a:lstStyle/>
          <a:p>
            <a:fld id="{7F435081-CFB1-4999-ABED-67D2EC110076}" type="slidenum">
              <a:rPr lang="es-MX" smtClean="0"/>
              <a:t>56</a:t>
            </a:fld>
            <a:endParaRPr lang="es-MX"/>
          </a:p>
        </p:txBody>
      </p:sp>
    </p:spTree>
    <p:extLst>
      <p:ext uri="{BB962C8B-B14F-4D97-AF65-F5344CB8AC3E}">
        <p14:creationId xmlns:p14="http://schemas.microsoft.com/office/powerpoint/2010/main" val="12871384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8374" y="1086909"/>
            <a:ext cx="3782425" cy="523220"/>
          </a:xfrm>
          <a:prstGeom prst="rect">
            <a:avLst/>
          </a:prstGeom>
          <a:noFill/>
        </p:spPr>
        <p:txBody>
          <a:bodyPr wrap="square" rtlCol="0">
            <a:spAutoFit/>
          </a:bodyPr>
          <a:lstStyle/>
          <a:p>
            <a:pPr algn="just"/>
            <a:r>
              <a:rPr lang="es-ES" sz="1400" b="1" dirty="0">
                <a:latin typeface="Arial" panose="020B0604020202020204" pitchFamily="34" charset="0"/>
                <a:cs typeface="Arial" panose="020B0604020202020204" pitchFamily="34" charset="0"/>
              </a:rPr>
              <a:t>En cada GT, se designará una persona:</a:t>
            </a:r>
            <a:endParaRPr lang="es-ES" sz="1400" dirty="0">
              <a:latin typeface="Arial" panose="020B0604020202020204" pitchFamily="34" charset="0"/>
              <a:cs typeface="Arial" panose="020B0604020202020204" pitchFamily="34" charset="0"/>
            </a:endParaRPr>
          </a:p>
          <a:p>
            <a:pPr algn="just"/>
            <a:endParaRPr lang="es-ES" sz="1400" dirty="0">
              <a:latin typeface="Arial" panose="020B0604020202020204" pitchFamily="34" charset="0"/>
              <a:cs typeface="Arial" panose="020B0604020202020204" pitchFamily="34" charset="0"/>
            </a:endParaRPr>
          </a:p>
        </p:txBody>
      </p:sp>
      <p:sp>
        <p:nvSpPr>
          <p:cNvPr id="3" name="Rectángulo 2"/>
          <p:cNvSpPr/>
          <p:nvPr/>
        </p:nvSpPr>
        <p:spPr>
          <a:xfrm>
            <a:off x="3191691" y="524426"/>
            <a:ext cx="6451842" cy="400110"/>
          </a:xfrm>
          <a:prstGeom prst="rect">
            <a:avLst/>
          </a:prstGeom>
        </p:spPr>
        <p:txBody>
          <a:bodyPr wrap="square">
            <a:spAutoFit/>
          </a:bodyPr>
          <a:lstStyle/>
          <a:p>
            <a:pPr algn="just"/>
            <a:r>
              <a:rPr lang="es-E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Actividades y funciones en los Grupos de Trabajo</a:t>
            </a:r>
          </a:p>
        </p:txBody>
      </p:sp>
      <p:sp>
        <p:nvSpPr>
          <p:cNvPr id="4" name="CuadroTexto 3"/>
          <p:cNvSpPr txBox="1"/>
          <p:nvPr/>
        </p:nvSpPr>
        <p:spPr>
          <a:xfrm>
            <a:off x="9546284" y="6329116"/>
            <a:ext cx="2659018" cy="276999"/>
          </a:xfrm>
          <a:prstGeom prst="rect">
            <a:avLst/>
          </a:prstGeom>
          <a:noFill/>
        </p:spPr>
        <p:txBody>
          <a:bodyPr wrap="square" rtlCol="0">
            <a:spAutoFit/>
          </a:bodyPr>
          <a:lstStyle/>
          <a:p>
            <a:pPr algn="ctr"/>
            <a:r>
              <a:rPr lang="es-MX" sz="1200" b="1" dirty="0">
                <a:latin typeface="Arial" panose="020B0604020202020204" pitchFamily="34" charset="0"/>
                <a:cs typeface="Arial" panose="020B0604020202020204" pitchFamily="34" charset="0"/>
              </a:rPr>
              <a:t>CE/2024/020 Anexo</a:t>
            </a:r>
          </a:p>
        </p:txBody>
      </p:sp>
      <p:pic>
        <p:nvPicPr>
          <p:cNvPr id="5" name="Imagen 4">
            <a:extLst>
              <a:ext uri="{FF2B5EF4-FFF2-40B4-BE49-F238E27FC236}">
                <a16:creationId xmlns:a16="http://schemas.microsoft.com/office/drawing/2014/main" id="{64AE4C89-764A-4A54-B5A5-E780CC7CC379}"/>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b="26073"/>
          <a:stretch/>
        </p:blipFill>
        <p:spPr>
          <a:xfrm>
            <a:off x="1596665" y="1667681"/>
            <a:ext cx="8046868" cy="4487335"/>
          </a:xfrm>
          <a:prstGeom prst="rect">
            <a:avLst/>
          </a:prstGeom>
        </p:spPr>
      </p:pic>
      <p:sp>
        <p:nvSpPr>
          <p:cNvPr id="6" name="Marcador de número de diapositiva 5">
            <a:extLst>
              <a:ext uri="{FF2B5EF4-FFF2-40B4-BE49-F238E27FC236}">
                <a16:creationId xmlns:a16="http://schemas.microsoft.com/office/drawing/2014/main" id="{10D4B11A-AEA5-4AC7-859B-CE9494825DFA}"/>
              </a:ext>
            </a:extLst>
          </p:cNvPr>
          <p:cNvSpPr>
            <a:spLocks noGrp="1"/>
          </p:cNvSpPr>
          <p:nvPr>
            <p:ph type="sldNum" sz="quarter" idx="12"/>
          </p:nvPr>
        </p:nvSpPr>
        <p:spPr/>
        <p:txBody>
          <a:bodyPr/>
          <a:lstStyle/>
          <a:p>
            <a:fld id="{7F435081-CFB1-4999-ABED-67D2EC110076}" type="slidenum">
              <a:rPr lang="es-MX" smtClean="0"/>
              <a:t>57</a:t>
            </a:fld>
            <a:endParaRPr lang="es-MX"/>
          </a:p>
        </p:txBody>
      </p:sp>
    </p:spTree>
    <p:extLst>
      <p:ext uri="{BB962C8B-B14F-4D97-AF65-F5344CB8AC3E}">
        <p14:creationId xmlns:p14="http://schemas.microsoft.com/office/powerpoint/2010/main" val="42253629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D2C2B04-A71B-429F-B9EB-331B7A766C2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2304521" y="1547549"/>
            <a:ext cx="8558212" cy="3972717"/>
          </a:xfrm>
          <a:prstGeom prst="rect">
            <a:avLst/>
          </a:prstGeom>
        </p:spPr>
      </p:pic>
      <p:sp>
        <p:nvSpPr>
          <p:cNvPr id="3" name="Marcador de número de diapositiva 2">
            <a:extLst>
              <a:ext uri="{FF2B5EF4-FFF2-40B4-BE49-F238E27FC236}">
                <a16:creationId xmlns:a16="http://schemas.microsoft.com/office/drawing/2014/main" id="{99E6F398-C946-4139-8587-8A99F537576C}"/>
              </a:ext>
            </a:extLst>
          </p:cNvPr>
          <p:cNvSpPr>
            <a:spLocks noGrp="1"/>
          </p:cNvSpPr>
          <p:nvPr>
            <p:ph type="sldNum" sz="quarter" idx="12"/>
          </p:nvPr>
        </p:nvSpPr>
        <p:spPr/>
        <p:txBody>
          <a:bodyPr/>
          <a:lstStyle/>
          <a:p>
            <a:fld id="{7F435081-CFB1-4999-ABED-67D2EC110076}" type="slidenum">
              <a:rPr lang="es-MX" smtClean="0"/>
              <a:t>58</a:t>
            </a:fld>
            <a:endParaRPr lang="es-MX"/>
          </a:p>
        </p:txBody>
      </p:sp>
    </p:spTree>
    <p:extLst>
      <p:ext uri="{BB962C8B-B14F-4D97-AF65-F5344CB8AC3E}">
        <p14:creationId xmlns:p14="http://schemas.microsoft.com/office/powerpoint/2010/main" val="2177645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966F2A0-B4E3-41B8-ABD8-8330A1AE9E43}"/>
              </a:ext>
            </a:extLst>
          </p:cNvPr>
          <p:cNvSpPr>
            <a:spLocks noGrp="1"/>
          </p:cNvSpPr>
          <p:nvPr>
            <p:ph type="sldNum" sz="quarter" idx="12"/>
          </p:nvPr>
        </p:nvSpPr>
        <p:spPr/>
        <p:txBody>
          <a:bodyPr/>
          <a:lstStyle/>
          <a:p>
            <a:fld id="{7F435081-CFB1-4999-ABED-67D2EC110076}" type="slidenum">
              <a:rPr lang="es-MX" smtClean="0"/>
              <a:t>59</a:t>
            </a:fld>
            <a:endParaRPr lang="es-MX"/>
          </a:p>
        </p:txBody>
      </p:sp>
      <p:sp>
        <p:nvSpPr>
          <p:cNvPr id="3" name="Rectángulo 2">
            <a:extLst>
              <a:ext uri="{FF2B5EF4-FFF2-40B4-BE49-F238E27FC236}">
                <a16:creationId xmlns:a16="http://schemas.microsoft.com/office/drawing/2014/main" id="{FFCC9A4E-0E43-4E7B-8715-52A7AECC01D4}"/>
              </a:ext>
            </a:extLst>
          </p:cNvPr>
          <p:cNvSpPr/>
          <p:nvPr/>
        </p:nvSpPr>
        <p:spPr>
          <a:xfrm>
            <a:off x="1921933" y="661365"/>
            <a:ext cx="8847667" cy="707886"/>
          </a:xfrm>
          <a:prstGeom prst="rect">
            <a:avLst/>
          </a:prstGeom>
        </p:spPr>
        <p:txBody>
          <a:bodyPr wrap="square">
            <a:spAutoFit/>
          </a:bodyPr>
          <a:lstStyle/>
          <a:p>
            <a:r>
              <a:rPr lang="es-MX" sz="2000" b="1" dirty="0">
                <a:solidFill>
                  <a:srgbClr val="000000"/>
                </a:solidFill>
                <a:latin typeface="Montserrat-Regular"/>
              </a:rPr>
              <a:t>Las principales funciones que cada integrante de un GT podrá desarrollar, serán las siguientes:</a:t>
            </a:r>
            <a:r>
              <a:rPr lang="es-MX" sz="2000" b="1" dirty="0"/>
              <a:t> </a:t>
            </a:r>
          </a:p>
        </p:txBody>
      </p:sp>
      <p:graphicFrame>
        <p:nvGraphicFramePr>
          <p:cNvPr id="4" name="Tabla 3">
            <a:extLst>
              <a:ext uri="{FF2B5EF4-FFF2-40B4-BE49-F238E27FC236}">
                <a16:creationId xmlns:a16="http://schemas.microsoft.com/office/drawing/2014/main" id="{F31ACA4D-4FF1-4F68-9675-ACE976DA3A18}"/>
              </a:ext>
            </a:extLst>
          </p:cNvPr>
          <p:cNvGraphicFramePr>
            <a:graphicFrameLocks noGrp="1"/>
          </p:cNvGraphicFramePr>
          <p:nvPr>
            <p:extLst>
              <p:ext uri="{D42A27DB-BD31-4B8C-83A1-F6EECF244321}">
                <p14:modId xmlns:p14="http://schemas.microsoft.com/office/powerpoint/2010/main" val="2654179576"/>
              </p:ext>
            </p:extLst>
          </p:nvPr>
        </p:nvGraphicFramePr>
        <p:xfrm>
          <a:off x="2006599" y="1557867"/>
          <a:ext cx="9008533" cy="5112158"/>
        </p:xfrm>
        <a:graphic>
          <a:graphicData uri="http://schemas.openxmlformats.org/drawingml/2006/table">
            <a:tbl>
              <a:tblPr firstRow="1" firstCol="1" bandRow="1">
                <a:tableStyleId>{5C22544A-7EE6-4342-B048-85BDC9FD1C3A}</a:tableStyleId>
              </a:tblPr>
              <a:tblGrid>
                <a:gridCol w="2351625">
                  <a:extLst>
                    <a:ext uri="{9D8B030D-6E8A-4147-A177-3AD203B41FA5}">
                      <a16:colId xmlns:a16="http://schemas.microsoft.com/office/drawing/2014/main" val="3540456414"/>
                    </a:ext>
                  </a:extLst>
                </a:gridCol>
                <a:gridCol w="6656908">
                  <a:extLst>
                    <a:ext uri="{9D8B030D-6E8A-4147-A177-3AD203B41FA5}">
                      <a16:colId xmlns:a16="http://schemas.microsoft.com/office/drawing/2014/main" val="1497594954"/>
                    </a:ext>
                  </a:extLst>
                </a:gridCol>
              </a:tblGrid>
              <a:tr h="154123">
                <a:tc>
                  <a:txBody>
                    <a:bodyPr/>
                    <a:lstStyle/>
                    <a:p>
                      <a:pPr algn="ctr">
                        <a:lnSpc>
                          <a:spcPct val="107000"/>
                        </a:lnSpc>
                        <a:spcAft>
                          <a:spcPts val="0"/>
                        </a:spcAft>
                      </a:pPr>
                      <a:r>
                        <a:rPr lang="es-MX" sz="1200" dirty="0">
                          <a:effectLst/>
                        </a:rPr>
                        <a:t>Integrantes de GT</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933" marR="31933" marT="0" marB="0" anchor="ctr"/>
                </a:tc>
                <a:tc>
                  <a:txBody>
                    <a:bodyPr/>
                    <a:lstStyle/>
                    <a:p>
                      <a:pPr algn="ctr">
                        <a:lnSpc>
                          <a:spcPct val="107000"/>
                        </a:lnSpc>
                        <a:spcAft>
                          <a:spcPts val="0"/>
                        </a:spcAft>
                      </a:pPr>
                      <a:r>
                        <a:rPr lang="es-MX" sz="1200">
                          <a:effectLst/>
                        </a:rPr>
                        <a:t>Funciones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1933" marR="31933" marT="0" marB="0" anchor="ctr"/>
                </a:tc>
                <a:extLst>
                  <a:ext uri="{0D108BD9-81ED-4DB2-BD59-A6C34878D82A}">
                    <a16:rowId xmlns:a16="http://schemas.microsoft.com/office/drawing/2014/main" val="2236079824"/>
                  </a:ext>
                </a:extLst>
              </a:tr>
              <a:tr h="1109721">
                <a:tc>
                  <a:txBody>
                    <a:bodyPr/>
                    <a:lstStyle/>
                    <a:p>
                      <a:pPr algn="ctr">
                        <a:lnSpc>
                          <a:spcPct val="107000"/>
                        </a:lnSpc>
                        <a:spcAft>
                          <a:spcPts val="0"/>
                        </a:spcAft>
                      </a:pPr>
                      <a:r>
                        <a:rPr lang="es-MX" sz="1200">
                          <a:effectLst/>
                        </a:rPr>
                        <a:t>Presidencia del GT</a:t>
                      </a:r>
                    </a:p>
                    <a:p>
                      <a:pPr algn="ctr">
                        <a:lnSpc>
                          <a:spcPct val="107000"/>
                        </a:lnSpc>
                        <a:spcAft>
                          <a:spcPts val="0"/>
                        </a:spcAft>
                      </a:pPr>
                      <a:r>
                        <a:rPr lang="es-MX" sz="1200">
                          <a:effectLst/>
                        </a:rPr>
                        <a:t>(Consejería Electoral</a:t>
                      </a:r>
                    </a:p>
                    <a:p>
                      <a:pPr algn="ctr">
                        <a:lnSpc>
                          <a:spcPct val="107000"/>
                        </a:lnSpc>
                        <a:spcAft>
                          <a:spcPts val="0"/>
                        </a:spcAft>
                      </a:pPr>
                      <a:r>
                        <a:rPr lang="es-MX" sz="1200">
                          <a:effectLst/>
                        </a:rPr>
                        <a:t>propietaria o suplente)</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1933" marR="31933" marT="0" marB="0" anchor="ctr"/>
                </a:tc>
                <a:tc>
                  <a:txBody>
                    <a:bodyPr/>
                    <a:lstStyle/>
                    <a:p>
                      <a:pPr algn="just">
                        <a:lnSpc>
                          <a:spcPct val="107000"/>
                        </a:lnSpc>
                        <a:spcAft>
                          <a:spcPts val="0"/>
                        </a:spcAft>
                      </a:pPr>
                      <a:r>
                        <a:rPr lang="es-MX" sz="1200" dirty="0">
                          <a:effectLst/>
                        </a:rPr>
                        <a:t>Estar al frente del GT en la instrumentación y desarrollo operativo de los recuentos; firmar y resguardar las constancias individuales con votos reservados junto con las o los Auxiliares de Recuento; turnar las constancias individuales a la persona Auxiliar de Captura, así como levantar el acta circunstanciada con el resultado del recuento de cada casilla.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933" marR="31933" marT="0" marB="0"/>
                </a:tc>
                <a:extLst>
                  <a:ext uri="{0D108BD9-81ED-4DB2-BD59-A6C34878D82A}">
                    <a16:rowId xmlns:a16="http://schemas.microsoft.com/office/drawing/2014/main" val="2755360440"/>
                  </a:ext>
                </a:extLst>
              </a:tr>
              <a:tr h="1109721">
                <a:tc>
                  <a:txBody>
                    <a:bodyPr/>
                    <a:lstStyle/>
                    <a:p>
                      <a:pPr algn="ctr">
                        <a:lnSpc>
                          <a:spcPct val="107000"/>
                        </a:lnSpc>
                        <a:spcAft>
                          <a:spcPts val="0"/>
                        </a:spcAft>
                      </a:pPr>
                      <a:r>
                        <a:rPr lang="es-MX" sz="1200">
                          <a:effectLst/>
                        </a:rPr>
                        <a:t>Auxiliar de Recuento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1933" marR="31933" marT="0" marB="0" anchor="ctr"/>
                </a:tc>
                <a:tc>
                  <a:txBody>
                    <a:bodyPr/>
                    <a:lstStyle/>
                    <a:p>
                      <a:pPr algn="just">
                        <a:lnSpc>
                          <a:spcPct val="107000"/>
                        </a:lnSpc>
                        <a:spcAft>
                          <a:spcPts val="0"/>
                        </a:spcAft>
                      </a:pPr>
                      <a:r>
                        <a:rPr lang="es-MX" sz="1200" dirty="0">
                          <a:effectLst/>
                        </a:rPr>
                        <a:t>Apoyar a la Consejería Electoral que presida el GT en la clasificación y recuento de los votos; separar los votos reservados, en su caso, anotando el número de sección y tipo de casilla, con bolígrafo tinta color negro en el reverso del documento; anexándolos a la constancia individual; y apoyar en el llenado de las constancias individuales.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933" marR="31933" marT="0" marB="0"/>
                </a:tc>
                <a:extLst>
                  <a:ext uri="{0D108BD9-81ED-4DB2-BD59-A6C34878D82A}">
                    <a16:rowId xmlns:a16="http://schemas.microsoft.com/office/drawing/2014/main" val="1306618109"/>
                  </a:ext>
                </a:extLst>
              </a:tr>
              <a:tr h="691246">
                <a:tc>
                  <a:txBody>
                    <a:bodyPr/>
                    <a:lstStyle/>
                    <a:p>
                      <a:pPr algn="ctr">
                        <a:lnSpc>
                          <a:spcPct val="107000"/>
                        </a:lnSpc>
                        <a:spcAft>
                          <a:spcPts val="0"/>
                        </a:spcAft>
                      </a:pPr>
                      <a:r>
                        <a:rPr lang="es-MX" sz="1200">
                          <a:effectLst/>
                        </a:rPr>
                        <a:t>Auxiliar de Traslado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1933" marR="31933" marT="0" marB="0" anchor="ctr"/>
                </a:tc>
                <a:tc>
                  <a:txBody>
                    <a:bodyPr/>
                    <a:lstStyle/>
                    <a:p>
                      <a:pPr algn="just">
                        <a:lnSpc>
                          <a:spcPct val="107000"/>
                        </a:lnSpc>
                        <a:spcAft>
                          <a:spcPts val="0"/>
                        </a:spcAft>
                      </a:pPr>
                      <a:r>
                        <a:rPr lang="es-MX" sz="1200">
                          <a:effectLst/>
                        </a:rPr>
                        <a:t>Llevar los paquetes al GT; apoyar en la apertura del paquete y la extracción sucesiva de las boletas y votos; reincorporar los paquetes, registrar su salida y retorno hacia la Bodega Electoral.</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1933" marR="31933" marT="0" marB="0"/>
                </a:tc>
                <a:extLst>
                  <a:ext uri="{0D108BD9-81ED-4DB2-BD59-A6C34878D82A}">
                    <a16:rowId xmlns:a16="http://schemas.microsoft.com/office/drawing/2014/main" val="844751688"/>
                  </a:ext>
                </a:extLst>
              </a:tr>
              <a:tr h="551754">
                <a:tc>
                  <a:txBody>
                    <a:bodyPr/>
                    <a:lstStyle/>
                    <a:p>
                      <a:pPr algn="ctr">
                        <a:lnSpc>
                          <a:spcPct val="107000"/>
                        </a:lnSpc>
                        <a:spcAft>
                          <a:spcPts val="0"/>
                        </a:spcAft>
                      </a:pPr>
                      <a:r>
                        <a:rPr lang="es-MX" sz="1200">
                          <a:effectLst/>
                        </a:rPr>
                        <a:t>Auxiliar de Documentación</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1933" marR="31933" marT="0" marB="0" anchor="ctr"/>
                </a:tc>
                <a:tc>
                  <a:txBody>
                    <a:bodyPr/>
                    <a:lstStyle/>
                    <a:p>
                      <a:pPr algn="just">
                        <a:lnSpc>
                          <a:spcPct val="107000"/>
                        </a:lnSpc>
                        <a:spcAft>
                          <a:spcPts val="0"/>
                        </a:spcAft>
                      </a:pPr>
                      <a:r>
                        <a:rPr lang="es-MX" sz="1200">
                          <a:effectLst/>
                        </a:rPr>
                        <a:t>Extraer, separar y ordenar los documentos diferentes a los paquetes de las boletas; y disponer la documentación en sobres para su protección.</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1933" marR="31933" marT="0" marB="0"/>
                </a:tc>
                <a:extLst>
                  <a:ext uri="{0D108BD9-81ED-4DB2-BD59-A6C34878D82A}">
                    <a16:rowId xmlns:a16="http://schemas.microsoft.com/office/drawing/2014/main" val="1034967726"/>
                  </a:ext>
                </a:extLst>
              </a:tr>
              <a:tr h="691246">
                <a:tc>
                  <a:txBody>
                    <a:bodyPr/>
                    <a:lstStyle/>
                    <a:p>
                      <a:pPr algn="ctr">
                        <a:lnSpc>
                          <a:spcPct val="107000"/>
                        </a:lnSpc>
                        <a:spcAft>
                          <a:spcPts val="0"/>
                        </a:spcAft>
                      </a:pPr>
                      <a:r>
                        <a:rPr lang="es-MX" sz="1200">
                          <a:effectLst/>
                        </a:rPr>
                        <a:t>Auxiliar de Captura</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1933" marR="31933" marT="0" marB="0" anchor="ctr"/>
                </a:tc>
                <a:tc>
                  <a:txBody>
                    <a:bodyPr/>
                    <a:lstStyle/>
                    <a:p>
                      <a:pPr algn="just">
                        <a:lnSpc>
                          <a:spcPct val="107000"/>
                        </a:lnSpc>
                        <a:spcAft>
                          <a:spcPts val="0"/>
                        </a:spcAft>
                      </a:pPr>
                      <a:r>
                        <a:rPr lang="es-MX" sz="1200">
                          <a:effectLst/>
                        </a:rPr>
                        <a:t>Capturar los resultados del nuevo escrutinio y cómputo de cada paquete, tomándolos de la constancia individual que le turnará la Consejería Electoral que preside el GT; y apoyar en el levantamiento del acta correspondiente al GT.</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31933" marR="31933" marT="0" marB="0"/>
                </a:tc>
                <a:extLst>
                  <a:ext uri="{0D108BD9-81ED-4DB2-BD59-A6C34878D82A}">
                    <a16:rowId xmlns:a16="http://schemas.microsoft.com/office/drawing/2014/main" val="2729358656"/>
                  </a:ext>
                </a:extLst>
              </a:tr>
              <a:tr h="154123">
                <a:tc>
                  <a:txBody>
                    <a:bodyPr/>
                    <a:lstStyle/>
                    <a:p>
                      <a:pPr algn="ctr">
                        <a:lnSpc>
                          <a:spcPct val="107000"/>
                        </a:lnSpc>
                        <a:spcAft>
                          <a:spcPts val="0"/>
                        </a:spcAft>
                      </a:pPr>
                      <a:r>
                        <a:rPr lang="es-MX" sz="1200" dirty="0">
                          <a:effectLst/>
                        </a:rPr>
                        <a:t>Auxiliar de Verificación</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371" marR="26371" marT="0" marB="0" anchor="ctr"/>
                </a:tc>
                <a:tc>
                  <a:txBody>
                    <a:bodyPr/>
                    <a:lstStyle/>
                    <a:p>
                      <a:pPr algn="just">
                        <a:lnSpc>
                          <a:spcPct val="107000"/>
                        </a:lnSpc>
                        <a:spcAft>
                          <a:spcPts val="0"/>
                        </a:spcAft>
                      </a:pPr>
                      <a:r>
                        <a:rPr lang="es-MX" sz="1200" b="0" dirty="0">
                          <a:solidFill>
                            <a:schemeClr val="tx1"/>
                          </a:solidFill>
                          <a:effectLst/>
                        </a:rPr>
                        <a:t>Apoyar a la persona Auxiliar de Captura; cotejar en el acta circunstanciada la información que se vaya registrando de las constancias individuales; entregar el acta a la Consejería Electoral que preside el GT y apoyarlo(a) en la entrega de la copia respectiva a cada representante ante el GT.</a:t>
                      </a:r>
                      <a:endParaRPr lang="es-MX"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1" marR="26371" marT="0" marB="0"/>
                </a:tc>
                <a:extLst>
                  <a:ext uri="{0D108BD9-81ED-4DB2-BD59-A6C34878D82A}">
                    <a16:rowId xmlns:a16="http://schemas.microsoft.com/office/drawing/2014/main" val="778518124"/>
                  </a:ext>
                </a:extLst>
              </a:tr>
            </a:tbl>
          </a:graphicData>
        </a:graphic>
      </p:graphicFrame>
    </p:spTree>
    <p:extLst>
      <p:ext uri="{BB962C8B-B14F-4D97-AF65-F5344CB8AC3E}">
        <p14:creationId xmlns:p14="http://schemas.microsoft.com/office/powerpoint/2010/main" val="2712772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8D8FDC2-2EFF-4754-A83A-1AC8CBE535B9}"/>
              </a:ext>
            </a:extLst>
          </p:cNvPr>
          <p:cNvSpPr txBox="1">
            <a:spLocks/>
          </p:cNvSpPr>
          <p:nvPr/>
        </p:nvSpPr>
        <p:spPr>
          <a:xfrm>
            <a:off x="4724395" y="928689"/>
            <a:ext cx="4680480" cy="671512"/>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s-MX"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CE/2023/031</a:t>
            </a:r>
          </a:p>
        </p:txBody>
      </p:sp>
      <p:sp>
        <p:nvSpPr>
          <p:cNvPr id="5" name="Marcador de contenido 2">
            <a:extLst>
              <a:ext uri="{FF2B5EF4-FFF2-40B4-BE49-F238E27FC236}">
                <a16:creationId xmlns:a16="http://schemas.microsoft.com/office/drawing/2014/main" id="{B5B80D70-5B62-4B3F-A565-63723A045C11}"/>
              </a:ext>
            </a:extLst>
          </p:cNvPr>
          <p:cNvSpPr txBox="1">
            <a:spLocks/>
          </p:cNvSpPr>
          <p:nvPr/>
        </p:nvSpPr>
        <p:spPr>
          <a:xfrm>
            <a:off x="2589212" y="1871132"/>
            <a:ext cx="8915400" cy="3777622"/>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lgn="ctr">
              <a:buFont typeface="Wingdings 3" charset="2"/>
              <a:buNone/>
            </a:pPr>
            <a:r>
              <a:rPr lang="es-MX" b="1" dirty="0"/>
              <a:t>05 DE OCTUBRE 2023</a:t>
            </a:r>
          </a:p>
          <a:p>
            <a:pPr marL="0" indent="0" algn="ctr">
              <a:buFont typeface="Wingdings 3" charset="2"/>
              <a:buNone/>
            </a:pPr>
            <a:r>
              <a:rPr lang="es-MX" b="1" dirty="0"/>
              <a:t>Extraordinaria</a:t>
            </a:r>
          </a:p>
          <a:p>
            <a:pPr marL="0" indent="0" algn="ctr">
              <a:buFont typeface="Wingdings 3" charset="2"/>
              <a:buNone/>
            </a:pPr>
            <a:endParaRPr lang="es-MX" dirty="0"/>
          </a:p>
          <a:p>
            <a:pPr algn="just"/>
            <a:r>
              <a:rPr lang="es-MX" dirty="0"/>
              <a:t>ACUERDO QUE EMITE EL CE DEL IEPCT, MEDIANTE EL CUAL SE DETERMINA LA </a:t>
            </a:r>
            <a:r>
              <a:rPr lang="es-MX" b="1" dirty="0"/>
              <a:t>NUEVA INTEGRACIÓN DE LAS COMISIONES</a:t>
            </a:r>
            <a:r>
              <a:rPr lang="es-MX" dirty="0"/>
              <a:t> PERMANENTES DE VINCULACIÓN CON EL INSTITUTO NACIONAL ELECTORAL, DE ORGANIZACIÓN ELECTORAL Y EDUCACIÓN CÍVICA, DE DENUNCIAS Y QUEJAS, DE SEGUIMIENTO AL SERVICIO PROFESIONAL ELECTORAL NACIONAL CON CARÁCTER ADMINISTRATIVA, Y DE IGUALDAD DE GÉNERO Y NO DISCRIMINACIÓN Y SE CONSTITUYE LA COMISIÓN TEMPORAL DE DEBATES CON MOTIVO DEL PROCESO ELECTORAL LOCAL ORDINARIO 2023 - 2024</a:t>
            </a:r>
            <a:endParaRPr lang="es-MX" sz="2000" dirty="0">
              <a:latin typeface="Arial" panose="020B0604020202020204" pitchFamily="34" charset="0"/>
              <a:cs typeface="Arial" panose="020B0604020202020204" pitchFamily="34" charset="0"/>
            </a:endParaRPr>
          </a:p>
        </p:txBody>
      </p:sp>
      <p:sp>
        <p:nvSpPr>
          <p:cNvPr id="6" name="Marcador de número de diapositiva 5">
            <a:extLst>
              <a:ext uri="{FF2B5EF4-FFF2-40B4-BE49-F238E27FC236}">
                <a16:creationId xmlns:a16="http://schemas.microsoft.com/office/drawing/2014/main" id="{D950EF14-6D2F-42CE-8711-4EF4DF66C99E}"/>
              </a:ext>
            </a:extLst>
          </p:cNvPr>
          <p:cNvSpPr>
            <a:spLocks noGrp="1"/>
          </p:cNvSpPr>
          <p:nvPr>
            <p:ph type="sldNum" sz="quarter" idx="12"/>
          </p:nvPr>
        </p:nvSpPr>
        <p:spPr/>
        <p:txBody>
          <a:bodyPr/>
          <a:lstStyle/>
          <a:p>
            <a:fld id="{7F435081-CFB1-4999-ABED-67D2EC110076}" type="slidenum">
              <a:rPr lang="es-MX" smtClean="0"/>
              <a:t>6</a:t>
            </a:fld>
            <a:endParaRPr lang="es-MX"/>
          </a:p>
        </p:txBody>
      </p:sp>
    </p:spTree>
    <p:extLst>
      <p:ext uri="{BB962C8B-B14F-4D97-AF65-F5344CB8AC3E}">
        <p14:creationId xmlns:p14="http://schemas.microsoft.com/office/powerpoint/2010/main" val="24882508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2B20CD6-5C44-4AB0-9603-2A7C162C59C0}"/>
              </a:ext>
            </a:extLst>
          </p:cNvPr>
          <p:cNvSpPr>
            <a:spLocks noGrp="1"/>
          </p:cNvSpPr>
          <p:nvPr>
            <p:ph type="sldNum" sz="quarter" idx="12"/>
          </p:nvPr>
        </p:nvSpPr>
        <p:spPr/>
        <p:txBody>
          <a:bodyPr/>
          <a:lstStyle/>
          <a:p>
            <a:fld id="{7F435081-CFB1-4999-ABED-67D2EC110076}" type="slidenum">
              <a:rPr lang="es-MX" smtClean="0"/>
              <a:t>60</a:t>
            </a:fld>
            <a:endParaRPr lang="es-MX"/>
          </a:p>
        </p:txBody>
      </p:sp>
      <p:graphicFrame>
        <p:nvGraphicFramePr>
          <p:cNvPr id="3" name="Tabla 2">
            <a:extLst>
              <a:ext uri="{FF2B5EF4-FFF2-40B4-BE49-F238E27FC236}">
                <a16:creationId xmlns:a16="http://schemas.microsoft.com/office/drawing/2014/main" id="{313EB936-D670-4135-A4A0-70635802BE2B}"/>
              </a:ext>
            </a:extLst>
          </p:cNvPr>
          <p:cNvGraphicFramePr>
            <a:graphicFrameLocks noGrp="1"/>
          </p:cNvGraphicFramePr>
          <p:nvPr>
            <p:extLst>
              <p:ext uri="{D42A27DB-BD31-4B8C-83A1-F6EECF244321}">
                <p14:modId xmlns:p14="http://schemas.microsoft.com/office/powerpoint/2010/main" val="2671033805"/>
              </p:ext>
            </p:extLst>
          </p:nvPr>
        </p:nvGraphicFramePr>
        <p:xfrm>
          <a:off x="1905001" y="970344"/>
          <a:ext cx="9372600" cy="4754738"/>
        </p:xfrm>
        <a:graphic>
          <a:graphicData uri="http://schemas.openxmlformats.org/drawingml/2006/table">
            <a:tbl>
              <a:tblPr firstRow="1" firstCol="1" bandRow="1">
                <a:tableStyleId>{5C22544A-7EE6-4342-B048-85BDC9FD1C3A}</a:tableStyleId>
              </a:tblPr>
              <a:tblGrid>
                <a:gridCol w="2231572">
                  <a:extLst>
                    <a:ext uri="{9D8B030D-6E8A-4147-A177-3AD203B41FA5}">
                      <a16:colId xmlns:a16="http://schemas.microsoft.com/office/drawing/2014/main" val="893167887"/>
                    </a:ext>
                  </a:extLst>
                </a:gridCol>
                <a:gridCol w="7141028">
                  <a:extLst>
                    <a:ext uri="{9D8B030D-6E8A-4147-A177-3AD203B41FA5}">
                      <a16:colId xmlns:a16="http://schemas.microsoft.com/office/drawing/2014/main" val="1974635273"/>
                    </a:ext>
                  </a:extLst>
                </a:gridCol>
              </a:tblGrid>
              <a:tr h="540246">
                <a:tc>
                  <a:txBody>
                    <a:bodyPr/>
                    <a:lstStyle/>
                    <a:p>
                      <a:pPr algn="ctr">
                        <a:lnSpc>
                          <a:spcPct val="107000"/>
                        </a:lnSpc>
                        <a:spcAft>
                          <a:spcPts val="0"/>
                        </a:spcAft>
                      </a:pPr>
                      <a:r>
                        <a:rPr lang="es-MX" sz="1200" dirty="0">
                          <a:effectLst/>
                        </a:rPr>
                        <a:t>Auxiliar de Control de Bodega Electoral</a:t>
                      </a:r>
                    </a:p>
                    <a:p>
                      <a:pPr algn="ctr">
                        <a:lnSpc>
                          <a:spcPct val="107000"/>
                        </a:lnSpc>
                        <a:spcAft>
                          <a:spcPts val="0"/>
                        </a:spcAft>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371" marR="26371" marT="0" marB="0" anchor="ctr"/>
                </a:tc>
                <a:tc>
                  <a:txBody>
                    <a:bodyPr/>
                    <a:lstStyle/>
                    <a:p>
                      <a:pPr algn="just">
                        <a:lnSpc>
                          <a:spcPct val="107000"/>
                        </a:lnSpc>
                        <a:spcAft>
                          <a:spcPts val="0"/>
                        </a:spcAft>
                      </a:pPr>
                      <a:r>
                        <a:rPr lang="es-MX" sz="1200" b="0" dirty="0">
                          <a:solidFill>
                            <a:schemeClr val="tx1"/>
                          </a:solidFill>
                          <a:effectLst/>
                        </a:rPr>
                        <a:t>Entregar los paquetes a las personas Auxiliares de Traslado, registrando su salida; recibir y reincorporar los paquetes de regreso, registrando su retorno.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371" marR="26371" marT="0" marB="0">
                    <a:solidFill>
                      <a:srgbClr val="FFDDDD"/>
                    </a:solidFill>
                  </a:tcPr>
                </a:tc>
                <a:extLst>
                  <a:ext uri="{0D108BD9-81ED-4DB2-BD59-A6C34878D82A}">
                    <a16:rowId xmlns:a16="http://schemas.microsoft.com/office/drawing/2014/main" val="4288124975"/>
                  </a:ext>
                </a:extLst>
              </a:tr>
              <a:tr h="540246">
                <a:tc>
                  <a:txBody>
                    <a:bodyPr/>
                    <a:lstStyle/>
                    <a:p>
                      <a:pPr algn="ctr">
                        <a:lnSpc>
                          <a:spcPct val="107000"/>
                        </a:lnSpc>
                        <a:spcAft>
                          <a:spcPts val="0"/>
                        </a:spcAft>
                      </a:pPr>
                      <a:r>
                        <a:rPr lang="es-MX" sz="1200" dirty="0">
                          <a:effectLst/>
                        </a:rPr>
                        <a:t>Auxiliar de Control de Grupo de Trabajo</a:t>
                      </a:r>
                    </a:p>
                    <a:p>
                      <a:pPr algn="ctr">
                        <a:lnSpc>
                          <a:spcPct val="107000"/>
                        </a:lnSpc>
                        <a:spcAft>
                          <a:spcPts val="0"/>
                        </a:spcAft>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371" marR="26371" marT="0" marB="0" anchor="ctr"/>
                </a:tc>
                <a:tc>
                  <a:txBody>
                    <a:bodyPr/>
                    <a:lstStyle/>
                    <a:p>
                      <a:pPr algn="just">
                        <a:lnSpc>
                          <a:spcPct val="107000"/>
                        </a:lnSpc>
                        <a:spcAft>
                          <a:spcPts val="0"/>
                        </a:spcAft>
                      </a:pPr>
                      <a:r>
                        <a:rPr lang="es-MX" sz="1200">
                          <a:effectLst/>
                        </a:rPr>
                        <a:t>Apoyar a la Consejería Electoral que presida el GT en el registro de la entrada y salida de los paquetes electorales.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26371" marR="26371" marT="0" marB="0"/>
                </a:tc>
                <a:extLst>
                  <a:ext uri="{0D108BD9-81ED-4DB2-BD59-A6C34878D82A}">
                    <a16:rowId xmlns:a16="http://schemas.microsoft.com/office/drawing/2014/main" val="3985415703"/>
                  </a:ext>
                </a:extLst>
              </a:tr>
              <a:tr h="904542">
                <a:tc>
                  <a:txBody>
                    <a:bodyPr/>
                    <a:lstStyle/>
                    <a:p>
                      <a:pPr algn="ctr">
                        <a:lnSpc>
                          <a:spcPct val="107000"/>
                        </a:lnSpc>
                        <a:spcAft>
                          <a:spcPts val="0"/>
                        </a:spcAft>
                      </a:pPr>
                      <a:r>
                        <a:rPr lang="es-MX" sz="1200">
                          <a:effectLst/>
                        </a:rPr>
                        <a:t>Auxiliar de Acreditación y Sustitución</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26371" marR="26371" marT="0" marB="0" anchor="ctr"/>
                </a:tc>
                <a:tc>
                  <a:txBody>
                    <a:bodyPr/>
                    <a:lstStyle/>
                    <a:p>
                      <a:pPr algn="just">
                        <a:lnSpc>
                          <a:spcPct val="107000"/>
                        </a:lnSpc>
                        <a:spcAft>
                          <a:spcPts val="0"/>
                        </a:spcAft>
                      </a:pPr>
                      <a:r>
                        <a:rPr lang="es-MX" sz="1200" dirty="0">
                          <a:effectLst/>
                        </a:rPr>
                        <a:t>Asistir a la Presidencia del CED en el procedimiento de acreditación y sustitución de representantes de los PP y, en su caso, CI; entregar los gafetes de identificación, así como apoyar a la Consejería que preside el GT en el registro de alternancia de las representaciones de PP y CI en cada uno de ellos. Dichas funciones se desarrollarán a partir del inicio de la sesión de cómputo.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371" marR="26371" marT="0" marB="0"/>
                </a:tc>
                <a:extLst>
                  <a:ext uri="{0D108BD9-81ED-4DB2-BD59-A6C34878D82A}">
                    <a16:rowId xmlns:a16="http://schemas.microsoft.com/office/drawing/2014/main" val="507981874"/>
                  </a:ext>
                </a:extLst>
              </a:tr>
              <a:tr h="539001">
                <a:tc>
                  <a:txBody>
                    <a:bodyPr/>
                    <a:lstStyle/>
                    <a:p>
                      <a:pPr algn="ctr">
                        <a:lnSpc>
                          <a:spcPct val="107000"/>
                        </a:lnSpc>
                        <a:spcAft>
                          <a:spcPts val="0"/>
                        </a:spcAft>
                      </a:pPr>
                      <a:r>
                        <a:rPr lang="es-MX" sz="1200">
                          <a:effectLst/>
                        </a:rPr>
                        <a:t>Auxiliar de Seguimiento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26371" marR="26371" marT="0" marB="0" anchor="ctr"/>
                </a:tc>
                <a:tc>
                  <a:txBody>
                    <a:bodyPr/>
                    <a:lstStyle/>
                    <a:p>
                      <a:pPr algn="just">
                        <a:lnSpc>
                          <a:spcPct val="107000"/>
                        </a:lnSpc>
                        <a:spcAft>
                          <a:spcPts val="0"/>
                        </a:spcAft>
                      </a:pPr>
                      <a:r>
                        <a:rPr lang="es-MX" sz="1200" dirty="0">
                          <a:effectLst/>
                        </a:rPr>
                        <a:t>Será el o la responsable de vigilar que el avance en el desarrollo de la sesión y particularmente en los GT, se lleve a cabo de conformidad con los plazos establecidos en la LEPPET y las previsiones para su oportuna conclusión.</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371" marR="26371" marT="0" marB="0"/>
                </a:tc>
                <a:extLst>
                  <a:ext uri="{0D108BD9-81ED-4DB2-BD59-A6C34878D82A}">
                    <a16:rowId xmlns:a16="http://schemas.microsoft.com/office/drawing/2014/main" val="1127594536"/>
                  </a:ext>
                </a:extLst>
              </a:tr>
              <a:tr h="1087312">
                <a:tc>
                  <a:txBody>
                    <a:bodyPr/>
                    <a:lstStyle/>
                    <a:p>
                      <a:pPr algn="ctr">
                        <a:lnSpc>
                          <a:spcPct val="107000"/>
                        </a:lnSpc>
                        <a:spcAft>
                          <a:spcPts val="0"/>
                        </a:spcAft>
                      </a:pPr>
                      <a:r>
                        <a:rPr lang="es-MX" sz="1200" dirty="0">
                          <a:effectLst/>
                        </a:rPr>
                        <a:t>Representante ante GT</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371" marR="26371" marT="0" marB="0" anchor="ctr"/>
                </a:tc>
                <a:tc>
                  <a:txBody>
                    <a:bodyPr/>
                    <a:lstStyle/>
                    <a:p>
                      <a:pPr algn="just">
                        <a:lnSpc>
                          <a:spcPct val="107000"/>
                        </a:lnSpc>
                        <a:spcAft>
                          <a:spcPts val="0"/>
                        </a:spcAft>
                      </a:pPr>
                      <a:r>
                        <a:rPr lang="es-MX" sz="1200" dirty="0">
                          <a:effectLst/>
                        </a:rPr>
                        <a:t>Verificar la correcta instrumentación y desarrollo operativo de los recuentos; detectar y hacer valer jurídicamente los casos de dudosa validez o nulidad del voto para exigir esta acción a la Consejería Electoral que preside el GT; y en caso de duda fundada, solicitar la reserva de algún voto para el Pleno del CED; coordinar a sus auxiliares; recibir copia de las constancias individuales de cada casilla recontada. Únicamente se entregará una copia de cada constancia individual y del acta circunstanciada, por cada PP y CI.</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371" marR="26371" marT="0" marB="0"/>
                </a:tc>
                <a:extLst>
                  <a:ext uri="{0D108BD9-81ED-4DB2-BD59-A6C34878D82A}">
                    <a16:rowId xmlns:a16="http://schemas.microsoft.com/office/drawing/2014/main" val="139098236"/>
                  </a:ext>
                </a:extLst>
              </a:tr>
              <a:tr h="887777">
                <a:tc>
                  <a:txBody>
                    <a:bodyPr/>
                    <a:lstStyle/>
                    <a:p>
                      <a:pPr algn="ctr">
                        <a:lnSpc>
                          <a:spcPct val="107000"/>
                        </a:lnSpc>
                        <a:spcAft>
                          <a:spcPts val="0"/>
                        </a:spcAft>
                      </a:pPr>
                      <a:r>
                        <a:rPr lang="es-MX" sz="1200" b="1" dirty="0">
                          <a:effectLst/>
                          <a:latin typeface="+mj-lt"/>
                          <a:ea typeface="Calibri" panose="020F0502020204030204" pitchFamily="34" charset="0"/>
                          <a:cs typeface="Times New Roman" panose="02020603050405020304" pitchFamily="18" charset="0"/>
                        </a:rPr>
                        <a:t>Representante Auxiliar</a:t>
                      </a:r>
                      <a:endParaRPr lang="es-MX"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s-MX" sz="1200" dirty="0">
                          <a:effectLst/>
                          <a:latin typeface="+mj-lt"/>
                          <a:ea typeface="Calibri" panose="020F0502020204030204" pitchFamily="34" charset="0"/>
                          <a:cs typeface="Times New Roman" panose="02020603050405020304" pitchFamily="18" charset="0"/>
                        </a:rPr>
                        <a:t>Apoyar a la representación de PP y CI ante el GT en la vigilancia del desarrollo operativo del recuento de votos en los PR, apoyando en la detección de casos de dudosa validez o nulidad del voto; en su caso, solicitar la reserva de algún voto para el Pleno del CED.</a:t>
                      </a:r>
                    </a:p>
                  </a:txBody>
                  <a:tcPr marL="68580" marR="68580" marT="0" marB="0"/>
                </a:tc>
                <a:extLst>
                  <a:ext uri="{0D108BD9-81ED-4DB2-BD59-A6C34878D82A}">
                    <a16:rowId xmlns:a16="http://schemas.microsoft.com/office/drawing/2014/main" val="932128513"/>
                  </a:ext>
                </a:extLst>
              </a:tr>
            </a:tbl>
          </a:graphicData>
        </a:graphic>
      </p:graphicFrame>
    </p:spTree>
    <p:extLst>
      <p:ext uri="{BB962C8B-B14F-4D97-AF65-F5344CB8AC3E}">
        <p14:creationId xmlns:p14="http://schemas.microsoft.com/office/powerpoint/2010/main" val="25539685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421996182"/>
              </p:ext>
            </p:extLst>
          </p:nvPr>
        </p:nvGraphicFramePr>
        <p:xfrm>
          <a:off x="1901369" y="798043"/>
          <a:ext cx="9280435" cy="5563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9808752" y="6219047"/>
            <a:ext cx="2659018" cy="276999"/>
          </a:xfrm>
          <a:prstGeom prst="rect">
            <a:avLst/>
          </a:prstGeom>
          <a:noFill/>
        </p:spPr>
        <p:txBody>
          <a:bodyPr wrap="square" rtlCol="0">
            <a:spAutoFit/>
          </a:bodyPr>
          <a:lstStyle/>
          <a:p>
            <a:pPr algn="ctr"/>
            <a:r>
              <a:rPr lang="es-MX" sz="1200" b="1" dirty="0">
                <a:latin typeface="Arial" panose="020B0604020202020204" pitchFamily="34" charset="0"/>
                <a:cs typeface="Arial" panose="020B0604020202020204" pitchFamily="34" charset="0"/>
              </a:rPr>
              <a:t>CE/2024/020 Anexo</a:t>
            </a:r>
          </a:p>
        </p:txBody>
      </p:sp>
      <p:sp>
        <p:nvSpPr>
          <p:cNvPr id="2" name="Marcador de número de diapositiva 1">
            <a:extLst>
              <a:ext uri="{FF2B5EF4-FFF2-40B4-BE49-F238E27FC236}">
                <a16:creationId xmlns:a16="http://schemas.microsoft.com/office/drawing/2014/main" id="{9B1DF28D-EF0C-4386-A195-32DA1A3263DB}"/>
              </a:ext>
            </a:extLst>
          </p:cNvPr>
          <p:cNvSpPr>
            <a:spLocks noGrp="1"/>
          </p:cNvSpPr>
          <p:nvPr>
            <p:ph type="sldNum" sz="quarter" idx="12"/>
          </p:nvPr>
        </p:nvSpPr>
        <p:spPr/>
        <p:txBody>
          <a:bodyPr/>
          <a:lstStyle/>
          <a:p>
            <a:fld id="{7F435081-CFB1-4999-ABED-67D2EC110076}" type="slidenum">
              <a:rPr lang="es-MX" smtClean="0"/>
              <a:t>61</a:t>
            </a:fld>
            <a:endParaRPr lang="es-MX"/>
          </a:p>
        </p:txBody>
      </p:sp>
    </p:spTree>
    <p:extLst>
      <p:ext uri="{BB962C8B-B14F-4D97-AF65-F5344CB8AC3E}">
        <p14:creationId xmlns:p14="http://schemas.microsoft.com/office/powerpoint/2010/main" val="34287962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88534" y="331073"/>
            <a:ext cx="10049934" cy="1384995"/>
          </a:xfrm>
          <a:prstGeom prst="rect">
            <a:avLst/>
          </a:prstGeom>
          <a:solidFill>
            <a:schemeClr val="accent2">
              <a:lumMod val="20000"/>
              <a:lumOff val="80000"/>
            </a:schemeClr>
          </a:solidFill>
        </p:spPr>
        <p:txBody>
          <a:bodyPr wrap="square" rtlCol="0">
            <a:spAutoFit/>
          </a:bodyPr>
          <a:lstStyle/>
          <a:p>
            <a:pPr algn="ctr"/>
            <a:r>
              <a:rPr lang="es-E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Paquetes con muestras de alteración</a:t>
            </a:r>
          </a:p>
          <a:p>
            <a:pPr algn="just"/>
            <a:endParaRPr lang="es-ES" sz="1600" b="1"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…La Presidencia del CED identificará aquellos paquetes electorales con muestras de alteración que deberán ser registrados en el acta circunstanciada de la sesión de cómputo y, en su caso serán incluidos en el conjunto sujeto al recuento de votos. </a:t>
            </a:r>
          </a:p>
        </p:txBody>
      </p:sp>
      <p:sp>
        <p:nvSpPr>
          <p:cNvPr id="4" name="Rectángulo 3"/>
          <p:cNvSpPr/>
          <p:nvPr/>
        </p:nvSpPr>
        <p:spPr>
          <a:xfrm>
            <a:off x="1388533" y="1955286"/>
            <a:ext cx="9982200" cy="1631216"/>
          </a:xfrm>
          <a:prstGeom prst="rect">
            <a:avLst/>
          </a:prstGeom>
          <a:solidFill>
            <a:schemeClr val="accent5">
              <a:lumMod val="20000"/>
              <a:lumOff val="80000"/>
            </a:schemeClr>
          </a:solidFill>
        </p:spPr>
        <p:txBody>
          <a:bodyPr wrap="square">
            <a:spAutoFit/>
          </a:bodyPr>
          <a:lstStyle/>
          <a:p>
            <a:pPr lvl="0" algn="ctr"/>
            <a:r>
              <a:rPr lang="es-E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Votos Reservados</a:t>
            </a:r>
          </a:p>
          <a:p>
            <a:pPr lvl="0" algn="just"/>
            <a:endParaRPr lang="es-ES" sz="1600" dirty="0">
              <a:solidFill>
                <a:prstClr val="black"/>
              </a:solidFill>
              <a:latin typeface="Arial" panose="020B0604020202020204" pitchFamily="34" charset="0"/>
              <a:cs typeface="Arial" panose="020B0604020202020204" pitchFamily="34" charset="0"/>
            </a:endParaRPr>
          </a:p>
          <a:p>
            <a:pPr lvl="0" algn="just"/>
            <a:r>
              <a:rPr lang="es-MX" sz="1600" dirty="0">
                <a:solidFill>
                  <a:prstClr val="black"/>
                </a:solidFill>
                <a:latin typeface="Arial" panose="020B0604020202020204" pitchFamily="34" charset="0"/>
                <a:cs typeface="Arial" panose="020B0604020202020204" pitchFamily="34" charset="0"/>
              </a:rPr>
              <a:t>Son aquellos que, dadas las características de la marca hecha por la ciudadanía en la boleta electoral, origina dudas sobre su validez o nulidad, por lo que será calificado en el Pleno del CED.</a:t>
            </a:r>
          </a:p>
          <a:p>
            <a:pPr lvl="0" algn="just"/>
            <a:endParaRPr lang="es-ES" sz="1600" dirty="0">
              <a:solidFill>
                <a:prstClr val="black"/>
              </a:solidFill>
              <a:latin typeface="Arial" panose="020B0604020202020204" pitchFamily="34" charset="0"/>
              <a:cs typeface="Arial" panose="020B0604020202020204" pitchFamily="34" charset="0"/>
            </a:endParaRPr>
          </a:p>
          <a:p>
            <a:pPr lvl="0" algn="just"/>
            <a:r>
              <a:rPr lang="es-ES" sz="1600" dirty="0">
                <a:solidFill>
                  <a:prstClr val="black"/>
                </a:solidFill>
                <a:latin typeface="Arial" panose="020B0604020202020204" pitchFamily="34" charset="0"/>
                <a:cs typeface="Arial" panose="020B0604020202020204" pitchFamily="34" charset="0"/>
              </a:rPr>
              <a:t>El acta circunstanciada del registro de los votos reservados deberá contener, al menos: </a:t>
            </a:r>
          </a:p>
        </p:txBody>
      </p:sp>
      <p:sp>
        <p:nvSpPr>
          <p:cNvPr id="5" name="Rectángulo 4"/>
          <p:cNvSpPr/>
          <p:nvPr/>
        </p:nvSpPr>
        <p:spPr>
          <a:xfrm>
            <a:off x="1833153" y="3707182"/>
            <a:ext cx="9444447" cy="2462213"/>
          </a:xfrm>
          <a:prstGeom prst="rect">
            <a:avLst/>
          </a:prstGeom>
        </p:spPr>
        <p:txBody>
          <a:bodyPr wrap="square">
            <a:spAutoFit/>
          </a:bodyPr>
          <a:lstStyle/>
          <a:p>
            <a:pPr marL="342900" lvl="0" indent="-342900" algn="just">
              <a:buFontTx/>
              <a:buAutoNum type="alphaLcParenR"/>
            </a:pPr>
            <a:r>
              <a:rPr lang="es-ES" sz="1400" dirty="0">
                <a:solidFill>
                  <a:prstClr val="black"/>
                </a:solidFill>
                <a:latin typeface="Arial" panose="020B0604020202020204" pitchFamily="34" charset="0"/>
                <a:cs typeface="Arial" panose="020B0604020202020204" pitchFamily="34" charset="0"/>
              </a:rPr>
              <a:t>Entidad, distrito local o municipio y tipo de elección </a:t>
            </a:r>
          </a:p>
          <a:p>
            <a:pPr marL="342900" lvl="0" indent="-342900" algn="just">
              <a:buFontTx/>
              <a:buAutoNum type="alphaLcParenR"/>
            </a:pPr>
            <a:r>
              <a:rPr lang="es-ES" sz="1400" dirty="0">
                <a:solidFill>
                  <a:prstClr val="black"/>
                </a:solidFill>
                <a:latin typeface="Arial" panose="020B0604020202020204" pitchFamily="34" charset="0"/>
                <a:cs typeface="Arial" panose="020B0604020202020204" pitchFamily="34" charset="0"/>
              </a:rPr>
              <a:t>Nombre de quienes integran el CED.</a:t>
            </a:r>
          </a:p>
          <a:p>
            <a:pPr marL="342900" lvl="0" indent="-342900" algn="just">
              <a:buFontTx/>
              <a:buAutoNum type="alphaLcParenR"/>
            </a:pPr>
            <a:r>
              <a:rPr lang="es-ES" sz="1400" dirty="0">
                <a:solidFill>
                  <a:prstClr val="black"/>
                </a:solidFill>
                <a:latin typeface="Arial" panose="020B0604020202020204" pitchFamily="34" charset="0"/>
                <a:cs typeface="Arial" panose="020B0604020202020204" pitchFamily="34" charset="0"/>
              </a:rPr>
              <a:t>Número de votos reservados y relación de casillas y GT en que se reservaron.</a:t>
            </a:r>
          </a:p>
          <a:p>
            <a:pPr marL="342900" lvl="0" indent="-342900" algn="just">
              <a:buFontTx/>
              <a:buAutoNum type="alphaLcParenR"/>
            </a:pPr>
            <a:r>
              <a:rPr lang="es-ES" sz="1400" dirty="0">
                <a:solidFill>
                  <a:prstClr val="black"/>
                </a:solidFill>
                <a:latin typeface="Arial" panose="020B0604020202020204" pitchFamily="34" charset="0"/>
                <a:cs typeface="Arial" panose="020B0604020202020204" pitchFamily="34" charset="0"/>
              </a:rPr>
              <a:t>Determinación de voto nulo o válido en el que se identifique el PP o CI al que se asigna y la asignación a la casilla a la que corresponde. </a:t>
            </a:r>
          </a:p>
          <a:p>
            <a:pPr marL="342900" lvl="0" indent="-342900" algn="just">
              <a:buFontTx/>
              <a:buAutoNum type="alphaLcParenR"/>
            </a:pPr>
            <a:r>
              <a:rPr lang="es-ES" sz="1400" dirty="0">
                <a:solidFill>
                  <a:prstClr val="black"/>
                </a:solidFill>
                <a:latin typeface="Arial" panose="020B0604020202020204" pitchFamily="34" charset="0"/>
                <a:cs typeface="Arial" panose="020B0604020202020204" pitchFamily="34" charset="0"/>
              </a:rPr>
              <a:t>Resultado consignado en la constancia individual de la casilla, así como, el resultado final, </a:t>
            </a:r>
            <a:r>
              <a:rPr lang="es-MX" sz="1400" dirty="0">
                <a:solidFill>
                  <a:prstClr val="black"/>
                </a:solidFill>
                <a:latin typeface="Arial" panose="020B0604020202020204" pitchFamily="34" charset="0"/>
                <a:cs typeface="Arial" panose="020B0604020202020204" pitchFamily="34" charset="0"/>
              </a:rPr>
              <a:t>es decir, la suma del voto reservado al resultado de la constancia individual.</a:t>
            </a:r>
            <a:endParaRPr lang="es-ES" sz="1400" dirty="0">
              <a:solidFill>
                <a:prstClr val="black"/>
              </a:solidFill>
              <a:latin typeface="Arial" panose="020B0604020202020204" pitchFamily="34" charset="0"/>
              <a:cs typeface="Arial" panose="020B0604020202020204" pitchFamily="34" charset="0"/>
            </a:endParaRPr>
          </a:p>
          <a:p>
            <a:pPr marL="342900" lvl="0" indent="-342900" algn="just">
              <a:buFontTx/>
              <a:buAutoNum type="alphaLcParenR"/>
            </a:pPr>
            <a:r>
              <a:rPr lang="es-ES" sz="1400" dirty="0">
                <a:solidFill>
                  <a:prstClr val="black"/>
                </a:solidFill>
                <a:latin typeface="Arial" panose="020B0604020202020204" pitchFamily="34" charset="0"/>
                <a:cs typeface="Arial" panose="020B0604020202020204" pitchFamily="34" charset="0"/>
              </a:rPr>
              <a:t>En su caso, cualquier suceso relevante que se hubiese presentado, con los detalles necesarios para constancia. </a:t>
            </a:r>
          </a:p>
          <a:p>
            <a:pPr marL="342900" lvl="0" indent="-342900" algn="just">
              <a:buFontTx/>
              <a:buAutoNum type="alphaLcParenR"/>
            </a:pPr>
            <a:r>
              <a:rPr lang="es-ES" sz="1400" dirty="0">
                <a:solidFill>
                  <a:prstClr val="black"/>
                </a:solidFill>
                <a:latin typeface="Arial" panose="020B0604020202020204" pitchFamily="34" charset="0"/>
                <a:cs typeface="Arial" panose="020B0604020202020204" pitchFamily="34" charset="0"/>
              </a:rPr>
              <a:t>Fecha y hora de término.</a:t>
            </a:r>
          </a:p>
          <a:p>
            <a:pPr marL="342900" lvl="0" indent="-342900" algn="just">
              <a:buFontTx/>
              <a:buAutoNum type="alphaLcParenR"/>
            </a:pPr>
            <a:r>
              <a:rPr lang="es-ES" sz="1400" dirty="0">
                <a:solidFill>
                  <a:prstClr val="black"/>
                </a:solidFill>
                <a:latin typeface="Arial" panose="020B0604020202020204" pitchFamily="34" charset="0"/>
                <a:cs typeface="Arial" panose="020B0604020202020204" pitchFamily="34" charset="0"/>
              </a:rPr>
              <a:t>Firma al calce y al margen de quienes integran el CED respectivo </a:t>
            </a:r>
            <a:r>
              <a:rPr lang="es-MX" sz="1400" dirty="0">
                <a:solidFill>
                  <a:prstClr val="black"/>
                </a:solidFill>
                <a:latin typeface="Arial" panose="020B0604020202020204" pitchFamily="34" charset="0"/>
                <a:cs typeface="Arial" panose="020B0604020202020204" pitchFamily="34" charset="0"/>
              </a:rPr>
              <a:t>y, en su caso, la consignación de la negativa de </a:t>
            </a:r>
            <a:r>
              <a:rPr lang="es-MX" sz="1400" dirty="0" err="1">
                <a:solidFill>
                  <a:prstClr val="black"/>
                </a:solidFill>
                <a:latin typeface="Arial" panose="020B0604020202020204" pitchFamily="34" charset="0"/>
                <a:cs typeface="Arial" panose="020B0604020202020204" pitchFamily="34" charset="0"/>
              </a:rPr>
              <a:t>fIrma</a:t>
            </a:r>
            <a:r>
              <a:rPr lang="es-MX" sz="1400" dirty="0">
                <a:solidFill>
                  <a:prstClr val="black"/>
                </a:solidFill>
                <a:latin typeface="Arial" panose="020B0604020202020204" pitchFamily="34" charset="0"/>
                <a:cs typeface="Arial" panose="020B0604020202020204" pitchFamily="34" charset="0"/>
              </a:rPr>
              <a:t> de alguno de éstos.</a:t>
            </a:r>
            <a:endParaRPr lang="es-ES" sz="1400" dirty="0">
              <a:solidFill>
                <a:prstClr val="black"/>
              </a:solidFill>
              <a:latin typeface="Arial" panose="020B0604020202020204" pitchFamily="34" charset="0"/>
              <a:cs typeface="Arial" panose="020B0604020202020204" pitchFamily="34" charset="0"/>
            </a:endParaRPr>
          </a:p>
        </p:txBody>
      </p:sp>
      <p:sp>
        <p:nvSpPr>
          <p:cNvPr id="6" name="CuadroTexto 5"/>
          <p:cNvSpPr txBox="1"/>
          <p:nvPr/>
        </p:nvSpPr>
        <p:spPr>
          <a:xfrm>
            <a:off x="9808752" y="6235982"/>
            <a:ext cx="2659018" cy="276999"/>
          </a:xfrm>
          <a:prstGeom prst="rect">
            <a:avLst/>
          </a:prstGeom>
          <a:noFill/>
        </p:spPr>
        <p:txBody>
          <a:bodyPr wrap="square" rtlCol="0">
            <a:spAutoFit/>
          </a:bodyPr>
          <a:lstStyle/>
          <a:p>
            <a:pPr algn="ctr"/>
            <a:r>
              <a:rPr lang="es-MX" sz="1200" b="1" dirty="0">
                <a:latin typeface="Arial" panose="020B0604020202020204" pitchFamily="34" charset="0"/>
                <a:cs typeface="Arial" panose="020B0604020202020204" pitchFamily="34" charset="0"/>
              </a:rPr>
              <a:t>CE/2024/020 Anexo</a:t>
            </a:r>
          </a:p>
        </p:txBody>
      </p:sp>
      <p:sp>
        <p:nvSpPr>
          <p:cNvPr id="3" name="Marcador de número de diapositiva 2">
            <a:extLst>
              <a:ext uri="{FF2B5EF4-FFF2-40B4-BE49-F238E27FC236}">
                <a16:creationId xmlns:a16="http://schemas.microsoft.com/office/drawing/2014/main" id="{761030E5-7B13-47C6-B537-F6298FC93DEC}"/>
              </a:ext>
            </a:extLst>
          </p:cNvPr>
          <p:cNvSpPr>
            <a:spLocks noGrp="1"/>
          </p:cNvSpPr>
          <p:nvPr>
            <p:ph type="sldNum" sz="quarter" idx="12"/>
          </p:nvPr>
        </p:nvSpPr>
        <p:spPr/>
        <p:txBody>
          <a:bodyPr/>
          <a:lstStyle/>
          <a:p>
            <a:fld id="{7F435081-CFB1-4999-ABED-67D2EC110076}" type="slidenum">
              <a:rPr lang="es-MX" smtClean="0"/>
              <a:t>62</a:t>
            </a:fld>
            <a:endParaRPr lang="es-MX"/>
          </a:p>
        </p:txBody>
      </p:sp>
    </p:spTree>
    <p:extLst>
      <p:ext uri="{BB962C8B-B14F-4D97-AF65-F5344CB8AC3E}">
        <p14:creationId xmlns:p14="http://schemas.microsoft.com/office/powerpoint/2010/main" val="23866719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49400" y="1520283"/>
            <a:ext cx="9635067" cy="830997"/>
          </a:xfrm>
          <a:prstGeom prst="rect">
            <a:avLst/>
          </a:prstGeom>
          <a:solidFill>
            <a:schemeClr val="accent4">
              <a:lumMod val="20000"/>
              <a:lumOff val="80000"/>
            </a:schemeClr>
          </a:solidFill>
        </p:spPr>
        <p:txBody>
          <a:bodyPr wrap="square" rtlCol="0">
            <a:spAutoFit/>
          </a:bodyPr>
          <a:lstStyle/>
          <a:p>
            <a:pPr algn="just"/>
            <a:r>
              <a:rPr lang="es-ES" sz="1600" b="1" dirty="0">
                <a:latin typeface="Arial" panose="020B0604020202020204" pitchFamily="34" charset="0"/>
                <a:cs typeface="Arial" panose="020B0604020202020204" pitchFamily="34" charset="0"/>
              </a:rPr>
              <a:t>El CED deberá realizar el recuento de votos de la totalidad de las casillas instaladas en el Distrito o Municipio, </a:t>
            </a:r>
            <a:r>
              <a:rPr lang="es-MX" sz="1600" b="1" dirty="0">
                <a:latin typeface="Arial" panose="020B0604020202020204" pitchFamily="34" charset="0"/>
                <a:cs typeface="Arial" panose="020B0604020202020204" pitchFamily="34" charset="0"/>
              </a:rPr>
              <a:t>cuando se presente alguno de los supuestos previstos en los artículos 311, numerales 2, 3 y 4 de la LGIPE; 407 del RE y 262, numerales 1, 2 y 3 de la LEPPET.</a:t>
            </a:r>
            <a:endParaRPr lang="es-ES" sz="1600" b="1" dirty="0">
              <a:latin typeface="Arial" panose="020B0604020202020204" pitchFamily="34" charset="0"/>
              <a:cs typeface="Arial" panose="020B0604020202020204" pitchFamily="34" charset="0"/>
            </a:endParaRPr>
          </a:p>
        </p:txBody>
      </p:sp>
      <p:sp>
        <p:nvSpPr>
          <p:cNvPr id="3" name="Rectángulo 2"/>
          <p:cNvSpPr/>
          <p:nvPr/>
        </p:nvSpPr>
        <p:spPr>
          <a:xfrm>
            <a:off x="4685071" y="792724"/>
            <a:ext cx="2406428" cy="461665"/>
          </a:xfrm>
          <a:prstGeom prst="rect">
            <a:avLst/>
          </a:prstGeom>
        </p:spPr>
        <p:txBody>
          <a:bodyPr wrap="none">
            <a:spAutoFit/>
          </a:bodyPr>
          <a:lstStyle/>
          <a:p>
            <a:pPr lvl="0"/>
            <a:r>
              <a:rPr lang="es-E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Recuento total </a:t>
            </a:r>
          </a:p>
        </p:txBody>
      </p:sp>
      <p:sp>
        <p:nvSpPr>
          <p:cNvPr id="4" name="Rectángulo 3"/>
          <p:cNvSpPr/>
          <p:nvPr/>
        </p:nvSpPr>
        <p:spPr>
          <a:xfrm>
            <a:off x="1972733" y="3821320"/>
            <a:ext cx="8339667" cy="1815882"/>
          </a:xfrm>
          <a:prstGeom prst="rect">
            <a:avLst/>
          </a:prstGeom>
        </p:spPr>
        <p:txBody>
          <a:bodyPr wrap="square">
            <a:spAutoFit/>
          </a:bodyPr>
          <a:lstStyle/>
          <a:p>
            <a:pPr lvl="0"/>
            <a:endParaRPr lang="es-ES" sz="1600" dirty="0">
              <a:solidFill>
                <a:prstClr val="black"/>
              </a:solidFill>
              <a:latin typeface="Arial" panose="020B0604020202020204" pitchFamily="34" charset="0"/>
              <a:cs typeface="Arial" panose="020B0604020202020204" pitchFamily="34" charset="0"/>
            </a:endParaRPr>
          </a:p>
          <a:p>
            <a:pPr marL="342900" lvl="0" indent="-342900" algn="just">
              <a:buFontTx/>
              <a:buAutoNum type="alphaLcParenR"/>
            </a:pPr>
            <a:r>
              <a:rPr lang="es-ES" sz="1600" dirty="0">
                <a:solidFill>
                  <a:prstClr val="black"/>
                </a:solidFill>
                <a:latin typeface="Arial" panose="020B0604020202020204" pitchFamily="34" charset="0"/>
                <a:cs typeface="Arial" panose="020B0604020202020204" pitchFamily="34" charset="0"/>
              </a:rPr>
              <a:t>La información preliminar de los resultados; </a:t>
            </a:r>
          </a:p>
          <a:p>
            <a:pPr marL="342900" lvl="0" indent="-342900" algn="just">
              <a:buFontTx/>
              <a:buAutoNum type="alphaLcParenR"/>
            </a:pPr>
            <a:r>
              <a:rPr lang="es-ES" sz="1600" dirty="0">
                <a:solidFill>
                  <a:prstClr val="black"/>
                </a:solidFill>
                <a:latin typeface="Arial" panose="020B0604020202020204" pitchFamily="34" charset="0"/>
                <a:cs typeface="Arial" panose="020B0604020202020204" pitchFamily="34" charset="0"/>
              </a:rPr>
              <a:t>La información contenida en las actas destinadas al PREPET;</a:t>
            </a:r>
          </a:p>
          <a:p>
            <a:pPr marL="342900" lvl="0" indent="-342900" algn="just">
              <a:buFontTx/>
              <a:buAutoNum type="alphaLcParenR"/>
            </a:pPr>
            <a:r>
              <a:rPr lang="es-ES" sz="1600" dirty="0">
                <a:solidFill>
                  <a:prstClr val="black"/>
                </a:solidFill>
                <a:latin typeface="Arial" panose="020B0604020202020204" pitchFamily="34" charset="0"/>
                <a:cs typeface="Arial" panose="020B0604020202020204" pitchFamily="34" charset="0"/>
              </a:rPr>
              <a:t>La información obtenida de las copias de las actas de escrutinio y cómputo de casillas de la elección correspondiente que obren en poder de la Presidencia del Consejo y, </a:t>
            </a:r>
          </a:p>
          <a:p>
            <a:pPr marL="342900" lvl="0" indent="-342900" algn="just">
              <a:buFontTx/>
              <a:buAutoNum type="alphaLcParenR"/>
            </a:pPr>
            <a:r>
              <a:rPr lang="es-ES" sz="1600" dirty="0">
                <a:solidFill>
                  <a:prstClr val="black"/>
                </a:solidFill>
                <a:latin typeface="Arial" panose="020B0604020202020204" pitchFamily="34" charset="0"/>
                <a:cs typeface="Arial" panose="020B0604020202020204" pitchFamily="34" charset="0"/>
              </a:rPr>
              <a:t>La información obtenida de las copias de las actas de escrutinio y cómputo de casilla de la elección correspondiente que obren en poder de las representaciones.  </a:t>
            </a:r>
            <a:endParaRPr lang="es-MX" sz="1600" dirty="0">
              <a:solidFill>
                <a:prstClr val="black"/>
              </a:solidFill>
              <a:latin typeface="Arial" panose="020B0604020202020204" pitchFamily="34" charset="0"/>
              <a:cs typeface="Arial" panose="020B0604020202020204" pitchFamily="34" charset="0"/>
            </a:endParaRPr>
          </a:p>
        </p:txBody>
      </p:sp>
      <p:sp>
        <p:nvSpPr>
          <p:cNvPr id="5" name="Rectángulo 4"/>
          <p:cNvSpPr/>
          <p:nvPr/>
        </p:nvSpPr>
        <p:spPr>
          <a:xfrm>
            <a:off x="1911527" y="2766762"/>
            <a:ext cx="8512629" cy="830997"/>
          </a:xfrm>
          <a:prstGeom prst="rect">
            <a:avLst/>
          </a:prstGeom>
          <a:solidFill>
            <a:schemeClr val="accent1">
              <a:lumMod val="40000"/>
              <a:lumOff val="6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ES" sz="1600" b="1" dirty="0">
                <a:solidFill>
                  <a:prstClr val="black"/>
                </a:solidFill>
                <a:latin typeface="Arial" panose="020B0604020202020204" pitchFamily="34" charset="0"/>
                <a:cs typeface="Arial" panose="020B0604020202020204" pitchFamily="34" charset="0"/>
              </a:rPr>
              <a:t>Para poder determinar la diferencia porcentual </a:t>
            </a:r>
            <a:r>
              <a:rPr lang="es-MX" sz="1600" b="1" dirty="0">
                <a:solidFill>
                  <a:prstClr val="black"/>
                </a:solidFill>
                <a:latin typeface="Arial" panose="020B0604020202020204" pitchFamily="34" charset="0"/>
                <a:cs typeface="Arial" panose="020B0604020202020204" pitchFamily="34" charset="0"/>
              </a:rPr>
              <a:t>conforme</a:t>
            </a:r>
          </a:p>
          <a:p>
            <a:pPr lvl="0" algn="ctr"/>
            <a:r>
              <a:rPr lang="es-MX" sz="1600" b="1" dirty="0">
                <a:solidFill>
                  <a:prstClr val="black"/>
                </a:solidFill>
                <a:latin typeface="Arial" panose="020B0604020202020204" pitchFamily="34" charset="0"/>
                <a:cs typeface="Arial" panose="020B0604020202020204" pitchFamily="34" charset="0"/>
              </a:rPr>
              <a:t>a lo establecido por el artículo 407 del RE</a:t>
            </a:r>
            <a:r>
              <a:rPr lang="es-ES" sz="1600" b="1" dirty="0">
                <a:solidFill>
                  <a:prstClr val="black"/>
                </a:solidFill>
                <a:latin typeface="Arial" panose="020B0604020202020204" pitchFamily="34" charset="0"/>
                <a:cs typeface="Arial" panose="020B0604020202020204" pitchFamily="34" charset="0"/>
              </a:rPr>
              <a:t>, el CED deberá consultar los datos obtenidos en: </a:t>
            </a:r>
          </a:p>
        </p:txBody>
      </p:sp>
      <p:sp>
        <p:nvSpPr>
          <p:cNvPr id="6" name="CuadroTexto 5"/>
          <p:cNvSpPr txBox="1"/>
          <p:nvPr/>
        </p:nvSpPr>
        <p:spPr>
          <a:xfrm>
            <a:off x="9432618" y="6101435"/>
            <a:ext cx="2659018" cy="276999"/>
          </a:xfrm>
          <a:prstGeom prst="rect">
            <a:avLst/>
          </a:prstGeom>
          <a:noFill/>
        </p:spPr>
        <p:txBody>
          <a:bodyPr wrap="square" rtlCol="0">
            <a:spAutoFit/>
          </a:bodyPr>
          <a:lstStyle/>
          <a:p>
            <a:pPr algn="ctr"/>
            <a:r>
              <a:rPr lang="es-MX" sz="1200" b="1" dirty="0">
                <a:latin typeface="Arial" panose="020B0604020202020204" pitchFamily="34" charset="0"/>
                <a:cs typeface="Arial" panose="020B0604020202020204" pitchFamily="34" charset="0"/>
              </a:rPr>
              <a:t>CE/2024/020 Anexo</a:t>
            </a:r>
          </a:p>
        </p:txBody>
      </p:sp>
      <p:sp>
        <p:nvSpPr>
          <p:cNvPr id="8" name="Marcador de número de diapositiva 7">
            <a:extLst>
              <a:ext uri="{FF2B5EF4-FFF2-40B4-BE49-F238E27FC236}">
                <a16:creationId xmlns:a16="http://schemas.microsoft.com/office/drawing/2014/main" id="{435DAA53-DEBC-4ECE-B886-07D597DAB752}"/>
              </a:ext>
            </a:extLst>
          </p:cNvPr>
          <p:cNvSpPr>
            <a:spLocks noGrp="1"/>
          </p:cNvSpPr>
          <p:nvPr>
            <p:ph type="sldNum" sz="quarter" idx="12"/>
          </p:nvPr>
        </p:nvSpPr>
        <p:spPr/>
        <p:txBody>
          <a:bodyPr/>
          <a:lstStyle/>
          <a:p>
            <a:fld id="{7F435081-CFB1-4999-ABED-67D2EC110076}" type="slidenum">
              <a:rPr lang="es-MX" smtClean="0"/>
              <a:t>63</a:t>
            </a:fld>
            <a:endParaRPr lang="es-MX"/>
          </a:p>
        </p:txBody>
      </p:sp>
    </p:spTree>
    <p:extLst>
      <p:ext uri="{BB962C8B-B14F-4D97-AF65-F5344CB8AC3E}">
        <p14:creationId xmlns:p14="http://schemas.microsoft.com/office/powerpoint/2010/main" val="2243554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F76C403-FE4D-4193-86A5-2813D5F638C4}"/>
              </a:ext>
            </a:extLst>
          </p:cNvPr>
          <p:cNvSpPr>
            <a:spLocks noGrp="1"/>
          </p:cNvSpPr>
          <p:nvPr>
            <p:ph type="subTitle" idx="1"/>
          </p:nvPr>
        </p:nvSpPr>
        <p:spPr>
          <a:xfrm>
            <a:off x="8178799" y="1320800"/>
            <a:ext cx="3335867" cy="4842933"/>
          </a:xfrm>
        </p:spPr>
        <p:style>
          <a:lnRef idx="1">
            <a:schemeClr val="accent2"/>
          </a:lnRef>
          <a:fillRef idx="2">
            <a:schemeClr val="accent2"/>
          </a:fillRef>
          <a:effectRef idx="1">
            <a:schemeClr val="accent2"/>
          </a:effectRef>
          <a:fontRef idx="minor">
            <a:schemeClr val="dk1"/>
          </a:fontRef>
        </p:style>
        <p:txBody>
          <a:bodyPr>
            <a:normAutofit/>
          </a:bodyPr>
          <a:lstStyle/>
          <a:p>
            <a:endParaRPr kumimoji="0" lang="es-MX"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Para la emisión del voto el Consejo Estatal, tomando en cuenta las medidas de certeza que estime pertinentes, y los lineamientos aprobados por el Instituto Nacional Electoral aprobará el modelo de                                                                                                                                                                                                                                                                                                                                                                                                                                                                                                                                                                                                                                                                   electoral que se utilizarán para los procesos electorales de Gobernador, de Diputados, y Presidentes Municipales y Regidores.</a:t>
            </a:r>
          </a:p>
          <a:p>
            <a:pPr algn="just"/>
            <a:endParaRPr lang="es-ES" sz="1600" dirty="0">
              <a:latin typeface="Arial" panose="020B0604020202020204" pitchFamily="34" charset="0"/>
              <a:cs typeface="Arial" panose="020B0604020202020204" pitchFamily="34" charset="0"/>
            </a:endParaRPr>
          </a:p>
          <a:p>
            <a:pPr algn="r"/>
            <a:r>
              <a:rPr lang="es-ES" sz="1200" dirty="0">
                <a:latin typeface="Arial Narrow" panose="020B0606020202030204" pitchFamily="34" charset="0"/>
                <a:cs typeface="Arial" panose="020B0604020202020204" pitchFamily="34" charset="0"/>
              </a:rPr>
              <a:t>Articulo 216, punto 1 de la Ley Electoral y de Partidos Políticos del Estado de Tabasco. </a:t>
            </a:r>
            <a:endParaRPr lang="es-MX" sz="1200" dirty="0">
              <a:latin typeface="Arial Narrow" panose="020B0606020202030204" pitchFamily="34" charset="0"/>
              <a:cs typeface="Arial" panose="020B0604020202020204" pitchFamily="34" charset="0"/>
            </a:endParaRPr>
          </a:p>
        </p:txBody>
      </p:sp>
      <p:pic>
        <p:nvPicPr>
          <p:cNvPr id="4" name="Imagen 3">
            <a:extLst>
              <a:ext uri="{FF2B5EF4-FFF2-40B4-BE49-F238E27FC236}">
                <a16:creationId xmlns:a16="http://schemas.microsoft.com/office/drawing/2014/main" id="{8C00E496-F058-4F11-92A1-07DD550CF658}"/>
              </a:ext>
            </a:extLst>
          </p:cNvPr>
          <p:cNvPicPr>
            <a:picLocks noChangeAspect="1"/>
          </p:cNvPicPr>
          <p:nvPr/>
        </p:nvPicPr>
        <p:blipFill rotWithShape="1">
          <a:blip r:embed="rId2"/>
          <a:srcRect l="5361" r="8551"/>
          <a:stretch/>
        </p:blipFill>
        <p:spPr>
          <a:xfrm>
            <a:off x="1177708" y="1320800"/>
            <a:ext cx="6670894" cy="4842933"/>
          </a:xfrm>
          <a:prstGeom prst="rect">
            <a:avLst/>
          </a:prstGeom>
          <a:ln>
            <a:noFill/>
          </a:ln>
          <a:effectLst>
            <a:outerShdw blurRad="292100" dist="139700" dir="2700000" algn="tl" rotWithShape="0">
              <a:srgbClr val="333333">
                <a:alpha val="65000"/>
              </a:srgbClr>
            </a:outerShdw>
          </a:effectLst>
        </p:spPr>
      </p:pic>
      <p:sp>
        <p:nvSpPr>
          <p:cNvPr id="2" name="Rectángulo 1"/>
          <p:cNvSpPr/>
          <p:nvPr/>
        </p:nvSpPr>
        <p:spPr>
          <a:xfrm>
            <a:off x="4937939" y="592574"/>
            <a:ext cx="2165978" cy="461665"/>
          </a:xfrm>
          <a:prstGeom prst="rect">
            <a:avLst/>
          </a:prstGeom>
        </p:spPr>
        <p:txBody>
          <a:bodyPr wrap="none">
            <a:spAutoFit/>
          </a:bodyPr>
          <a:lstStyle/>
          <a:p>
            <a:r>
              <a:rPr lang="es-MX" sz="2400" b="1" dirty="0">
                <a:solidFill>
                  <a:prstClr val="black"/>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Boleta Electoral </a:t>
            </a:r>
            <a:endParaRPr lang="es-ES" sz="2400"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1690776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B2C404-F53E-47E6-B4CB-D5B3EE1E1600}"/>
              </a:ext>
            </a:extLst>
          </p:cNvPr>
          <p:cNvSpPr>
            <a:spLocks noGrp="1"/>
          </p:cNvSpPr>
          <p:nvPr>
            <p:ph type="title"/>
          </p:nvPr>
        </p:nvSpPr>
        <p:spPr>
          <a:xfrm>
            <a:off x="1669413" y="654340"/>
            <a:ext cx="3755471" cy="847289"/>
          </a:xfrm>
        </p:spPr>
        <p:txBody>
          <a:bodyPr>
            <a:noAutofit/>
          </a:bodyPr>
          <a:lstStyle/>
          <a:p>
            <a:pPr algn="just"/>
            <a:r>
              <a:rPr lang="es-MX" sz="1400" b="1" dirty="0">
                <a:effectLst/>
                <a:latin typeface="Arial" panose="020B0604020202020204" pitchFamily="34" charset="0"/>
                <a:ea typeface="Calibri" panose="020F0502020204030204" pitchFamily="34" charset="0"/>
                <a:cs typeface="Times New Roman" panose="02020603050405020304" pitchFamily="18" charset="0"/>
              </a:rPr>
              <a:t>Las boletas para la elección de Gobernador, Diputados y Presidentes Municipales y Regidores, contendrán los datos siguientes: </a:t>
            </a:r>
            <a:endParaRPr lang="es-MX" sz="1400" b="1" dirty="0"/>
          </a:p>
        </p:txBody>
      </p:sp>
      <p:graphicFrame>
        <p:nvGraphicFramePr>
          <p:cNvPr id="5" name="Marcador de contenido 4">
            <a:extLst>
              <a:ext uri="{FF2B5EF4-FFF2-40B4-BE49-F238E27FC236}">
                <a16:creationId xmlns:a16="http://schemas.microsoft.com/office/drawing/2014/main" id="{2485F96A-B999-494B-A8AF-BC8FA671FF14}"/>
              </a:ext>
            </a:extLst>
          </p:cNvPr>
          <p:cNvGraphicFramePr>
            <a:graphicFrameLocks noGrp="1"/>
          </p:cNvGraphicFramePr>
          <p:nvPr>
            <p:ph idx="1"/>
            <p:extLst>
              <p:ext uri="{D42A27DB-BD31-4B8C-83A1-F6EECF244321}">
                <p14:modId xmlns:p14="http://schemas.microsoft.com/office/powerpoint/2010/main" val="1972665215"/>
              </p:ext>
            </p:extLst>
          </p:nvPr>
        </p:nvGraphicFramePr>
        <p:xfrm>
          <a:off x="3056466" y="558800"/>
          <a:ext cx="8243503" cy="6022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02F885BD-28FB-4255-B8C0-91062682E7B2}"/>
              </a:ext>
            </a:extLst>
          </p:cNvPr>
          <p:cNvSpPr txBox="1"/>
          <p:nvPr/>
        </p:nvSpPr>
        <p:spPr>
          <a:xfrm>
            <a:off x="1041399" y="6298764"/>
            <a:ext cx="2965066" cy="258532"/>
          </a:xfrm>
          <a:prstGeom prst="rect">
            <a:avLst/>
          </a:prstGeom>
          <a:noFill/>
        </p:spPr>
        <p:txBody>
          <a:bodyPr wrap="square">
            <a:sp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Articulo 216, punto </a:t>
            </a:r>
            <a:r>
              <a:rPr lang="es-ES" sz="1200" i="1" dirty="0">
                <a:solidFill>
                  <a:prstClr val="black"/>
                </a:solidFill>
                <a:latin typeface="Arial" panose="020B0604020202020204" pitchFamily="34" charset="0"/>
                <a:cs typeface="Arial" panose="020B0604020202020204" pitchFamily="34" charset="0"/>
              </a:rPr>
              <a:t>2 </a:t>
            </a:r>
            <a:r>
              <a:rPr kumimoji="0" lang="es-ES"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 la LEPPET </a:t>
            </a:r>
            <a:endParaRPr kumimoji="0" lang="es-MX"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Marcador de número de diapositiva 2">
            <a:extLst>
              <a:ext uri="{FF2B5EF4-FFF2-40B4-BE49-F238E27FC236}">
                <a16:creationId xmlns:a16="http://schemas.microsoft.com/office/drawing/2014/main" id="{20CD721D-C115-48EB-A8B7-E3C2F301FF84}"/>
              </a:ext>
            </a:extLst>
          </p:cNvPr>
          <p:cNvSpPr>
            <a:spLocks noGrp="1"/>
          </p:cNvSpPr>
          <p:nvPr>
            <p:ph type="sldNum" sz="quarter" idx="12"/>
          </p:nvPr>
        </p:nvSpPr>
        <p:spPr/>
        <p:txBody>
          <a:bodyPr/>
          <a:lstStyle/>
          <a:p>
            <a:fld id="{7F435081-CFB1-4999-ABED-67D2EC110076}" type="slidenum">
              <a:rPr lang="es-MX" smtClean="0"/>
              <a:t>65</a:t>
            </a:fld>
            <a:endParaRPr lang="es-MX"/>
          </a:p>
        </p:txBody>
      </p:sp>
    </p:spTree>
    <p:extLst>
      <p:ext uri="{BB962C8B-B14F-4D97-AF65-F5344CB8AC3E}">
        <p14:creationId xmlns:p14="http://schemas.microsoft.com/office/powerpoint/2010/main" val="13460609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3342EB01-A95A-4D74-B815-A6DA6FC86C63}"/>
              </a:ext>
            </a:extLst>
          </p:cNvPr>
          <p:cNvGraphicFramePr>
            <a:graphicFrameLocks noGrp="1"/>
          </p:cNvGraphicFramePr>
          <p:nvPr>
            <p:ph idx="1"/>
            <p:extLst>
              <p:ext uri="{D42A27DB-BD31-4B8C-83A1-F6EECF244321}">
                <p14:modId xmlns:p14="http://schemas.microsoft.com/office/powerpoint/2010/main" val="228943055"/>
              </p:ext>
            </p:extLst>
          </p:nvPr>
        </p:nvGraphicFramePr>
        <p:xfrm>
          <a:off x="1413934" y="491067"/>
          <a:ext cx="9922934" cy="5875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C322A2FC-5DF6-49B8-92F6-5C2F6E9224A4}"/>
              </a:ext>
            </a:extLst>
          </p:cNvPr>
          <p:cNvSpPr>
            <a:spLocks noGrp="1"/>
          </p:cNvSpPr>
          <p:nvPr>
            <p:ph type="sldNum" sz="quarter" idx="12"/>
          </p:nvPr>
        </p:nvSpPr>
        <p:spPr/>
        <p:txBody>
          <a:bodyPr/>
          <a:lstStyle/>
          <a:p>
            <a:fld id="{7F435081-CFB1-4999-ABED-67D2EC110076}" type="slidenum">
              <a:rPr lang="es-MX" smtClean="0"/>
              <a:t>66</a:t>
            </a:fld>
            <a:endParaRPr lang="es-MX"/>
          </a:p>
        </p:txBody>
      </p:sp>
    </p:spTree>
    <p:extLst>
      <p:ext uri="{BB962C8B-B14F-4D97-AF65-F5344CB8AC3E}">
        <p14:creationId xmlns:p14="http://schemas.microsoft.com/office/powerpoint/2010/main" val="14815136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14BDC842-87A9-4869-B2F1-E6B03688F2BA}"/>
              </a:ext>
            </a:extLst>
          </p:cNvPr>
          <p:cNvGraphicFramePr>
            <a:graphicFrameLocks noGrp="1"/>
          </p:cNvGraphicFramePr>
          <p:nvPr>
            <p:ph idx="1"/>
            <p:extLst>
              <p:ext uri="{D42A27DB-BD31-4B8C-83A1-F6EECF244321}">
                <p14:modId xmlns:p14="http://schemas.microsoft.com/office/powerpoint/2010/main" val="468714090"/>
              </p:ext>
            </p:extLst>
          </p:nvPr>
        </p:nvGraphicFramePr>
        <p:xfrm>
          <a:off x="885466" y="149006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EC7D5D3C-8A27-43E0-B52E-10D7D28272B1}"/>
              </a:ext>
            </a:extLst>
          </p:cNvPr>
          <p:cNvSpPr txBox="1"/>
          <p:nvPr/>
        </p:nvSpPr>
        <p:spPr>
          <a:xfrm>
            <a:off x="4269996" y="746620"/>
            <a:ext cx="2060372" cy="400110"/>
          </a:xfrm>
          <a:prstGeom prst="rect">
            <a:avLst/>
          </a:prstGeom>
          <a:noFill/>
        </p:spPr>
        <p:txBody>
          <a:bodyPr wrap="none" rtlCol="0">
            <a:spAutoFit/>
          </a:bodyPr>
          <a:lstStyle/>
          <a:p>
            <a:r>
              <a:rPr lang="es-MX" sz="2000" b="1" dirty="0">
                <a:latin typeface="Arial" panose="020B0604020202020204" pitchFamily="34" charset="0"/>
                <a:cs typeface="Arial" panose="020B0604020202020204" pitchFamily="34" charset="0"/>
              </a:rPr>
              <a:t>Tipos de votos </a:t>
            </a:r>
          </a:p>
        </p:txBody>
      </p:sp>
      <p:sp>
        <p:nvSpPr>
          <p:cNvPr id="6" name="CuadroTexto 5">
            <a:extLst>
              <a:ext uri="{FF2B5EF4-FFF2-40B4-BE49-F238E27FC236}">
                <a16:creationId xmlns:a16="http://schemas.microsoft.com/office/drawing/2014/main" id="{A48D6B22-E03F-4F99-A691-C4E16EDEF4AC}"/>
              </a:ext>
            </a:extLst>
          </p:cNvPr>
          <p:cNvSpPr txBox="1"/>
          <p:nvPr/>
        </p:nvSpPr>
        <p:spPr>
          <a:xfrm>
            <a:off x="7813976" y="6184738"/>
            <a:ext cx="3855110" cy="258532"/>
          </a:xfrm>
          <a:prstGeom prst="rect">
            <a:avLst/>
          </a:prstGeom>
          <a:noFill/>
        </p:spPr>
        <p:txBody>
          <a:bodyPr wrap="square">
            <a:sp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Articulo 241, </a:t>
            </a:r>
            <a:r>
              <a:rPr lang="es-ES" sz="1200" dirty="0">
                <a:solidFill>
                  <a:prstClr val="black"/>
                </a:solidFill>
                <a:latin typeface="Arial Narrow" panose="020B0606020202030204" pitchFamily="34" charset="0"/>
                <a:cs typeface="Arial" panose="020B0604020202020204" pitchFamily="34" charset="0"/>
              </a:rPr>
              <a:t>fracción I y II </a:t>
            </a:r>
            <a:r>
              <a:rPr kumimoji="0" lang="es-E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de la LEPPET.</a:t>
            </a:r>
            <a:endParaRPr kumimoji="0" lang="es-MX"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2" name="Marcador de número de diapositiva 1">
            <a:extLst>
              <a:ext uri="{FF2B5EF4-FFF2-40B4-BE49-F238E27FC236}">
                <a16:creationId xmlns:a16="http://schemas.microsoft.com/office/drawing/2014/main" id="{75E6CBFD-9C7A-4138-8811-B8AF25CAF352}"/>
              </a:ext>
            </a:extLst>
          </p:cNvPr>
          <p:cNvSpPr>
            <a:spLocks noGrp="1"/>
          </p:cNvSpPr>
          <p:nvPr>
            <p:ph type="sldNum" sz="quarter" idx="12"/>
          </p:nvPr>
        </p:nvSpPr>
        <p:spPr/>
        <p:txBody>
          <a:bodyPr/>
          <a:lstStyle/>
          <a:p>
            <a:fld id="{7F435081-CFB1-4999-ABED-67D2EC110076}" type="slidenum">
              <a:rPr lang="es-MX" smtClean="0"/>
              <a:t>67</a:t>
            </a:fld>
            <a:endParaRPr lang="es-MX"/>
          </a:p>
        </p:txBody>
      </p:sp>
    </p:spTree>
    <p:extLst>
      <p:ext uri="{BB962C8B-B14F-4D97-AF65-F5344CB8AC3E}">
        <p14:creationId xmlns:p14="http://schemas.microsoft.com/office/powerpoint/2010/main" val="15506510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0C179-5ADB-4B4B-ABE1-AFF93EC85875}"/>
              </a:ext>
            </a:extLst>
          </p:cNvPr>
          <p:cNvSpPr>
            <a:spLocks noGrp="1"/>
          </p:cNvSpPr>
          <p:nvPr>
            <p:ph type="title"/>
          </p:nvPr>
        </p:nvSpPr>
        <p:spPr>
          <a:xfrm>
            <a:off x="3649136" y="2788555"/>
            <a:ext cx="5901266" cy="1012978"/>
          </a:xfrm>
        </p:spPr>
        <p:txBody>
          <a:bodyPr>
            <a:normAutofit/>
          </a:bodyPr>
          <a:lstStyle/>
          <a:p>
            <a:r>
              <a:rPr lang="es-MX" sz="6000" dirty="0">
                <a:latin typeface="Arial" panose="020B0604020202020204" pitchFamily="34" charset="0"/>
                <a:cs typeface="Arial" panose="020B0604020202020204" pitchFamily="34" charset="0"/>
              </a:rPr>
              <a:t>Conclusión:</a:t>
            </a:r>
          </a:p>
        </p:txBody>
      </p:sp>
      <p:sp>
        <p:nvSpPr>
          <p:cNvPr id="4" name="Marcador de número de diapositiva 3">
            <a:extLst>
              <a:ext uri="{FF2B5EF4-FFF2-40B4-BE49-F238E27FC236}">
                <a16:creationId xmlns:a16="http://schemas.microsoft.com/office/drawing/2014/main" id="{EFCA53A4-5420-420B-A5BC-13356EB8B90D}"/>
              </a:ext>
            </a:extLst>
          </p:cNvPr>
          <p:cNvSpPr>
            <a:spLocks noGrp="1"/>
          </p:cNvSpPr>
          <p:nvPr>
            <p:ph type="sldNum" sz="quarter" idx="12"/>
          </p:nvPr>
        </p:nvSpPr>
        <p:spPr/>
        <p:txBody>
          <a:bodyPr/>
          <a:lstStyle/>
          <a:p>
            <a:fld id="{7F435081-CFB1-4999-ABED-67D2EC110076}" type="slidenum">
              <a:rPr lang="es-MX" smtClean="0"/>
              <a:t>68</a:t>
            </a:fld>
            <a:endParaRPr lang="es-MX"/>
          </a:p>
        </p:txBody>
      </p:sp>
    </p:spTree>
    <p:extLst>
      <p:ext uri="{BB962C8B-B14F-4D97-AF65-F5344CB8AC3E}">
        <p14:creationId xmlns:p14="http://schemas.microsoft.com/office/powerpoint/2010/main" val="16789948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964A47-3876-47A2-9269-AE3B4BC6B48E}"/>
              </a:ext>
            </a:extLst>
          </p:cNvPr>
          <p:cNvSpPr>
            <a:spLocks noGrp="1"/>
          </p:cNvSpPr>
          <p:nvPr>
            <p:ph type="title"/>
          </p:nvPr>
        </p:nvSpPr>
        <p:spPr>
          <a:xfrm>
            <a:off x="1790700" y="579967"/>
            <a:ext cx="4864100" cy="648083"/>
          </a:xfrm>
        </p:spPr>
        <p:txBody>
          <a:bodyPr>
            <a:normAutofit fontScale="90000"/>
          </a:bodyPr>
          <a:lstStyle/>
          <a:p>
            <a:r>
              <a:rPr lang="es-ES" dirty="0" err="1">
                <a:solidFill>
                  <a:srgbClr val="0F1111"/>
                </a:solidFill>
                <a:latin typeface="Arial" panose="020B0604020202020204" pitchFamily="34" charset="0"/>
              </a:rPr>
              <a:t>Avishai</a:t>
            </a:r>
            <a:r>
              <a:rPr lang="es-ES" dirty="0">
                <a:solidFill>
                  <a:srgbClr val="0F1111"/>
                </a:solidFill>
                <a:latin typeface="Arial" panose="020B0604020202020204" pitchFamily="34" charset="0"/>
              </a:rPr>
              <a:t> </a:t>
            </a:r>
            <a:r>
              <a:rPr lang="es-ES" dirty="0" err="1">
                <a:solidFill>
                  <a:srgbClr val="0F1111"/>
                </a:solidFill>
                <a:latin typeface="Arial" panose="020B0604020202020204" pitchFamily="34" charset="0"/>
              </a:rPr>
              <a:t>Margalit</a:t>
            </a:r>
            <a:r>
              <a:rPr lang="es-ES" dirty="0">
                <a:solidFill>
                  <a:srgbClr val="0F1111"/>
                </a:solidFill>
                <a:latin typeface="Arial" panose="020B0604020202020204" pitchFamily="34" charset="0"/>
              </a:rPr>
              <a:t> </a:t>
            </a:r>
            <a:br>
              <a:rPr lang="es-ES" dirty="0">
                <a:solidFill>
                  <a:srgbClr val="0F1111"/>
                </a:solidFill>
                <a:latin typeface="Arial" panose="020B0604020202020204" pitchFamily="34" charset="0"/>
              </a:rPr>
            </a:br>
            <a:r>
              <a:rPr lang="es-ES" dirty="0">
                <a:solidFill>
                  <a:srgbClr val="0F1111"/>
                </a:solidFill>
                <a:latin typeface="Arial" panose="020B0604020202020204" pitchFamily="34" charset="0"/>
              </a:rPr>
              <a:t>Conclusión desde la filosofía social  </a:t>
            </a:r>
            <a:endParaRPr lang="es-MX" dirty="0"/>
          </a:p>
        </p:txBody>
      </p:sp>
      <p:sp>
        <p:nvSpPr>
          <p:cNvPr id="4" name="Marcador de texto 3">
            <a:extLst>
              <a:ext uri="{FF2B5EF4-FFF2-40B4-BE49-F238E27FC236}">
                <a16:creationId xmlns:a16="http://schemas.microsoft.com/office/drawing/2014/main" id="{A1871ECC-A871-4FCF-9D58-2C0A31FF9917}"/>
              </a:ext>
            </a:extLst>
          </p:cNvPr>
          <p:cNvSpPr>
            <a:spLocks noGrp="1"/>
          </p:cNvSpPr>
          <p:nvPr>
            <p:ph type="body" sz="half" idx="2"/>
          </p:nvPr>
        </p:nvSpPr>
        <p:spPr>
          <a:xfrm>
            <a:off x="736600" y="1468969"/>
            <a:ext cx="7378700" cy="4812918"/>
          </a:xfrm>
        </p:spPr>
        <p:txBody>
          <a:bodyPr>
            <a:normAutofit fontScale="92500"/>
          </a:bodyPr>
          <a:lstStyle/>
          <a:p>
            <a:pPr algn="l"/>
            <a:r>
              <a:rPr lang="es-ES" sz="2200" b="0" i="0" dirty="0">
                <a:solidFill>
                  <a:srgbClr val="0F1111"/>
                </a:solidFill>
                <a:effectLst/>
                <a:latin typeface="Arial" panose="020B0604020202020204" pitchFamily="34" charset="0"/>
              </a:rPr>
              <a:t>Filosofía moral a partir de la premisa siguiente: </a:t>
            </a:r>
          </a:p>
          <a:p>
            <a:pPr marL="285750" indent="-285750" algn="l">
              <a:buFont typeface="Arial" panose="020B0604020202020204" pitchFamily="34" charset="0"/>
              <a:buChar char="•"/>
            </a:pPr>
            <a:r>
              <a:rPr lang="es-ES" sz="2200" b="0" i="0" dirty="0">
                <a:solidFill>
                  <a:srgbClr val="0F1111"/>
                </a:solidFill>
                <a:effectLst/>
                <a:latin typeface="Arial" panose="020B0604020202020204" pitchFamily="34" charset="0"/>
              </a:rPr>
              <a:t>Una sociedad decente, o una sociedad civilizada, es aquella cuyas instituciones no humillan a las personas sujetas a su autoridad, y cuyos ciudadanos no se humillan unos a otros. </a:t>
            </a:r>
          </a:p>
          <a:p>
            <a:pPr marL="285750" indent="-285750" algn="l">
              <a:buFont typeface="Arial" panose="020B0604020202020204" pitchFamily="34" charset="0"/>
              <a:buChar char="•"/>
            </a:pPr>
            <a:r>
              <a:rPr lang="es-ES" sz="2200" b="0" i="0" dirty="0">
                <a:solidFill>
                  <a:srgbClr val="0F1111"/>
                </a:solidFill>
                <a:effectLst/>
                <a:latin typeface="Arial" panose="020B0604020202020204" pitchFamily="34" charset="0"/>
              </a:rPr>
              <a:t>Lo que la filosofía política necesita urgentemente es una vía que nos permita vivir juntos sin humillaciones y con dignidad. </a:t>
            </a:r>
          </a:p>
          <a:p>
            <a:pPr marL="285750" indent="-285750" algn="l">
              <a:buFont typeface="Arial" panose="020B0604020202020204" pitchFamily="34" charset="0"/>
              <a:buChar char="•"/>
            </a:pPr>
            <a:r>
              <a:rPr lang="es-ES" sz="2200" b="0" i="0" dirty="0">
                <a:solidFill>
                  <a:srgbClr val="0F1111"/>
                </a:solidFill>
                <a:effectLst/>
                <a:latin typeface="Arial" panose="020B0604020202020204" pitchFamily="34" charset="0"/>
              </a:rPr>
              <a:t>En la actualidad, la filosofía centra básicamente su atención en el ideal de la sociedad justa basado en el equilibrio entre libertad e igualdad. </a:t>
            </a:r>
          </a:p>
          <a:p>
            <a:pPr marL="285750" indent="-285750" algn="l">
              <a:buFont typeface="Arial" panose="020B0604020202020204" pitchFamily="34" charset="0"/>
              <a:buChar char="•"/>
            </a:pPr>
            <a:r>
              <a:rPr lang="es-ES" sz="2200" b="0" i="0" dirty="0">
                <a:solidFill>
                  <a:srgbClr val="0F1111"/>
                </a:solidFill>
                <a:effectLst/>
                <a:latin typeface="Arial" panose="020B0604020202020204" pitchFamily="34" charset="0"/>
              </a:rPr>
              <a:t>El ideal de la sociedad justa es sublime, pero difícil de poner en práctica. En cambio, el de la sociedad decente se puede materializar incluso en la vida de nuestros hijos compañeros, compañeras y en el entorno.</a:t>
            </a:r>
          </a:p>
          <a:p>
            <a:endParaRPr lang="es-MX" dirty="0"/>
          </a:p>
        </p:txBody>
      </p:sp>
      <p:sp>
        <p:nvSpPr>
          <p:cNvPr id="5" name="Marcador de número de diapositiva 4">
            <a:extLst>
              <a:ext uri="{FF2B5EF4-FFF2-40B4-BE49-F238E27FC236}">
                <a16:creationId xmlns:a16="http://schemas.microsoft.com/office/drawing/2014/main" id="{5528081B-1EFA-4DCB-95A6-40BAAB880827}"/>
              </a:ext>
            </a:extLst>
          </p:cNvPr>
          <p:cNvSpPr>
            <a:spLocks noGrp="1"/>
          </p:cNvSpPr>
          <p:nvPr>
            <p:ph type="sldNum" sz="quarter" idx="12"/>
          </p:nvPr>
        </p:nvSpPr>
        <p:spPr/>
        <p:txBody>
          <a:bodyPr/>
          <a:lstStyle/>
          <a:p>
            <a:fld id="{7F435081-CFB1-4999-ABED-67D2EC110076}" type="slidenum">
              <a:rPr lang="es-MX" smtClean="0"/>
              <a:t>69</a:t>
            </a:fld>
            <a:endParaRPr lang="es-MX"/>
          </a:p>
        </p:txBody>
      </p:sp>
      <p:pic>
        <p:nvPicPr>
          <p:cNvPr id="10" name="Marcador de contenido 9">
            <a:extLst>
              <a:ext uri="{FF2B5EF4-FFF2-40B4-BE49-F238E27FC236}">
                <a16:creationId xmlns:a16="http://schemas.microsoft.com/office/drawing/2014/main" id="{87839579-F828-452C-9FEC-9ADE31448E1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242300" y="446089"/>
            <a:ext cx="3273425" cy="494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81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E22EA6D8-B6CC-49BB-9FE9-255D83113121}"/>
              </a:ext>
            </a:extLst>
          </p:cNvPr>
          <p:cNvSpPr txBox="1">
            <a:spLocks/>
          </p:cNvSpPr>
          <p:nvPr/>
        </p:nvSpPr>
        <p:spPr>
          <a:xfrm>
            <a:off x="2589212" y="1871132"/>
            <a:ext cx="8915400" cy="3777622"/>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lgn="ctr">
              <a:buFont typeface="Wingdings 3" charset="2"/>
              <a:buNone/>
            </a:pPr>
            <a:r>
              <a:rPr lang="es-MX" b="1" dirty="0"/>
              <a:t>06 DE OCTUBRE 2023</a:t>
            </a:r>
          </a:p>
          <a:p>
            <a:pPr marL="0" indent="0" algn="ctr">
              <a:buFont typeface="Wingdings 3" charset="2"/>
              <a:buNone/>
            </a:pPr>
            <a:r>
              <a:rPr lang="es-MX" b="1" dirty="0"/>
              <a:t>Extraordinaria</a:t>
            </a:r>
          </a:p>
          <a:p>
            <a:pPr marL="0" indent="0" algn="ctr">
              <a:buFont typeface="Wingdings 3" charset="2"/>
              <a:buNone/>
            </a:pPr>
            <a:endParaRPr lang="es-MX" dirty="0"/>
          </a:p>
          <a:p>
            <a:r>
              <a:rPr lang="es-MX" dirty="0"/>
              <a:t>ACUERDO QUE EMITE EL CE DEL IEPCT, MEDIANTE EL CUAL, EXPIDE LA </a:t>
            </a:r>
            <a:r>
              <a:rPr lang="es-MX" b="1" dirty="0"/>
              <a:t>CONVOCATORIA</a:t>
            </a:r>
            <a:r>
              <a:rPr lang="es-MX" dirty="0"/>
              <a:t> PARA QUE LA CIUDADANÍA PARTICIPE COMO </a:t>
            </a:r>
            <a:r>
              <a:rPr lang="es-MX" b="1" dirty="0"/>
              <a:t>OBSERVADORA ELECTORAL</a:t>
            </a:r>
            <a:r>
              <a:rPr lang="es-MX" dirty="0"/>
              <a:t> CON MOTIVO DEL PROCESO ELECTORAL LOCAL ORDINARIO 2023 - 2024.</a:t>
            </a:r>
          </a:p>
          <a:p>
            <a:pPr marL="0" indent="0">
              <a:buNone/>
            </a:pPr>
            <a:endParaRPr lang="es-MX" sz="2000" dirty="0">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6FFC8FCF-3D09-49CB-B4EC-28128A1A02F3}"/>
              </a:ext>
            </a:extLst>
          </p:cNvPr>
          <p:cNvSpPr txBox="1">
            <a:spLocks/>
          </p:cNvSpPr>
          <p:nvPr/>
        </p:nvSpPr>
        <p:spPr>
          <a:xfrm>
            <a:off x="4775195" y="873490"/>
            <a:ext cx="4680480" cy="671512"/>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s-MX"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CE/2023/034</a:t>
            </a:r>
          </a:p>
        </p:txBody>
      </p:sp>
      <p:sp>
        <p:nvSpPr>
          <p:cNvPr id="6" name="Marcador de número de diapositiva 5">
            <a:extLst>
              <a:ext uri="{FF2B5EF4-FFF2-40B4-BE49-F238E27FC236}">
                <a16:creationId xmlns:a16="http://schemas.microsoft.com/office/drawing/2014/main" id="{5BDBB387-94A9-4433-9F48-90463442D0B4}"/>
              </a:ext>
            </a:extLst>
          </p:cNvPr>
          <p:cNvSpPr>
            <a:spLocks noGrp="1"/>
          </p:cNvSpPr>
          <p:nvPr>
            <p:ph type="sldNum" sz="quarter" idx="12"/>
          </p:nvPr>
        </p:nvSpPr>
        <p:spPr/>
        <p:txBody>
          <a:bodyPr/>
          <a:lstStyle/>
          <a:p>
            <a:fld id="{7F435081-CFB1-4999-ABED-67D2EC110076}" type="slidenum">
              <a:rPr lang="es-MX" smtClean="0"/>
              <a:t>7</a:t>
            </a:fld>
            <a:endParaRPr lang="es-MX"/>
          </a:p>
        </p:txBody>
      </p:sp>
    </p:spTree>
    <p:extLst>
      <p:ext uri="{BB962C8B-B14F-4D97-AF65-F5344CB8AC3E}">
        <p14:creationId xmlns:p14="http://schemas.microsoft.com/office/powerpoint/2010/main" val="9248813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32B5D78-6B87-4F4C-9658-E04A29135C27}"/>
              </a:ext>
            </a:extLst>
          </p:cNvPr>
          <p:cNvSpPr>
            <a:spLocks noGrp="1"/>
          </p:cNvSpPr>
          <p:nvPr>
            <p:ph idx="1"/>
          </p:nvPr>
        </p:nvSpPr>
        <p:spPr>
          <a:xfrm>
            <a:off x="1790700" y="596900"/>
            <a:ext cx="9713912" cy="5778500"/>
          </a:xfrm>
        </p:spPr>
        <p:txBody>
          <a:bodyPr/>
          <a:lstStyle/>
          <a:p>
            <a:pPr marL="285750" indent="-285750" algn="just">
              <a:buFont typeface="Arial" panose="020B0604020202020204" pitchFamily="34" charset="0"/>
              <a:buChar char="•"/>
            </a:pPr>
            <a:r>
              <a:rPr lang="es-ES" sz="2000" b="0" i="0" dirty="0">
                <a:solidFill>
                  <a:srgbClr val="0F1111"/>
                </a:solidFill>
                <a:effectLst/>
                <a:latin typeface="Arial" panose="020B0604020202020204" pitchFamily="34" charset="0"/>
              </a:rPr>
              <a:t>Es más prioritario originar una sociedad decente que una sociedad justa. </a:t>
            </a:r>
            <a:r>
              <a:rPr lang="es-ES" sz="2000" b="0" i="0" dirty="0" err="1">
                <a:solidFill>
                  <a:srgbClr val="0F1111"/>
                </a:solidFill>
                <a:effectLst/>
                <a:latin typeface="Arial" panose="020B0604020202020204" pitchFamily="34" charset="0"/>
              </a:rPr>
              <a:t>Margalit</a:t>
            </a:r>
            <a:r>
              <a:rPr lang="es-ES" sz="2000" b="0" i="0" dirty="0">
                <a:solidFill>
                  <a:srgbClr val="0F1111"/>
                </a:solidFill>
                <a:effectLst/>
                <a:latin typeface="Arial" panose="020B0604020202020204" pitchFamily="34" charset="0"/>
              </a:rPr>
              <a:t> parte concretamente del contexto en el que vivimos, con todas las indignantes humillaciones que tan difícil hacen la vida en el mundo. </a:t>
            </a:r>
          </a:p>
          <a:p>
            <a:pPr marL="285750" indent="-285750" algn="just">
              <a:buFont typeface="Arial" panose="020B0604020202020204" pitchFamily="34" charset="0"/>
              <a:buChar char="•"/>
            </a:pPr>
            <a:endParaRPr lang="es-ES" sz="2000" b="0" i="0" dirty="0">
              <a:solidFill>
                <a:srgbClr val="0F1111"/>
              </a:solidFill>
              <a:effectLst/>
              <a:latin typeface="Arial" panose="020B0604020202020204" pitchFamily="34" charset="0"/>
            </a:endParaRPr>
          </a:p>
          <a:p>
            <a:pPr marL="285750" indent="-285750" algn="just">
              <a:buFont typeface="Arial" panose="020B0604020202020204" pitchFamily="34" charset="0"/>
              <a:buChar char="•"/>
            </a:pPr>
            <a:r>
              <a:rPr lang="es-ES" sz="2000" b="0" i="0" dirty="0">
                <a:solidFill>
                  <a:srgbClr val="0F1111"/>
                </a:solidFill>
                <a:effectLst/>
                <a:latin typeface="Arial" panose="020B0604020202020204" pitchFamily="34" charset="0"/>
              </a:rPr>
              <a:t>Se trata de una filosofía social inmune a todos los amenazadores clichés que fomentan la desidia moral y que nos insta a ir más allá del comportamiento que caracteriza a otros seres humanos.</a:t>
            </a:r>
          </a:p>
          <a:p>
            <a:pPr marL="285750" indent="-285750" algn="just">
              <a:buFont typeface="Arial" panose="020B0604020202020204" pitchFamily="34" charset="0"/>
              <a:buChar char="•"/>
            </a:pPr>
            <a:endParaRPr lang="es-ES" sz="2000" b="0" i="0" dirty="0">
              <a:solidFill>
                <a:srgbClr val="0F1111"/>
              </a:solidFill>
              <a:effectLst/>
              <a:latin typeface="Arial" panose="020B0604020202020204" pitchFamily="34" charset="0"/>
            </a:endParaRPr>
          </a:p>
          <a:p>
            <a:pPr marL="285750" indent="-285750" algn="just">
              <a:buFont typeface="Arial" panose="020B0604020202020204" pitchFamily="34" charset="0"/>
              <a:buChar char="•"/>
            </a:pPr>
            <a:r>
              <a:rPr lang="es-ES" sz="2000" b="0" i="0" dirty="0">
                <a:solidFill>
                  <a:srgbClr val="0F1111"/>
                </a:solidFill>
                <a:effectLst/>
                <a:latin typeface="Arial" panose="020B0604020202020204" pitchFamily="34" charset="0"/>
              </a:rPr>
              <a:t>Lo que emerge del análisis que realiza </a:t>
            </a:r>
            <a:r>
              <a:rPr lang="es-ES" sz="2000" b="0" i="0" dirty="0" err="1">
                <a:solidFill>
                  <a:srgbClr val="0F1111"/>
                </a:solidFill>
                <a:effectLst/>
                <a:latin typeface="Arial" panose="020B0604020202020204" pitchFamily="34" charset="0"/>
              </a:rPr>
              <a:t>Margalit</a:t>
            </a:r>
            <a:r>
              <a:rPr lang="es-ES" sz="2000" b="0" i="0" dirty="0">
                <a:solidFill>
                  <a:srgbClr val="0F1111"/>
                </a:solidFill>
                <a:effectLst/>
                <a:latin typeface="Arial" panose="020B0604020202020204" pitchFamily="34" charset="0"/>
              </a:rPr>
              <a:t> respecto a la corrosiva función de la humillación en sus diversas formas es cómo ser decente, cómo construir una sociedad decente. </a:t>
            </a:r>
          </a:p>
          <a:p>
            <a:pPr marL="285750" indent="-285750" algn="just">
              <a:buFont typeface="Arial" panose="020B0604020202020204" pitchFamily="34" charset="0"/>
              <a:buChar char="•"/>
            </a:pPr>
            <a:endParaRPr lang="es-ES" sz="2000" b="0" i="0" dirty="0">
              <a:solidFill>
                <a:srgbClr val="0F1111"/>
              </a:solidFill>
              <a:effectLst/>
              <a:latin typeface="Arial" panose="020B0604020202020204" pitchFamily="34" charset="0"/>
            </a:endParaRPr>
          </a:p>
          <a:p>
            <a:pPr marL="285750" indent="-285750" algn="just">
              <a:buFont typeface="Arial" panose="020B0604020202020204" pitchFamily="34" charset="0"/>
              <a:buChar char="•"/>
            </a:pPr>
            <a:r>
              <a:rPr lang="es-ES" sz="2000" dirty="0">
                <a:solidFill>
                  <a:srgbClr val="0F1111"/>
                </a:solidFill>
                <a:latin typeface="Arial" panose="020B0604020202020204" pitchFamily="34" charset="0"/>
              </a:rPr>
              <a:t>En este </a:t>
            </a:r>
            <a:r>
              <a:rPr lang="es-ES" sz="2000" b="0" i="0" dirty="0">
                <a:solidFill>
                  <a:srgbClr val="0F1111"/>
                </a:solidFill>
                <a:effectLst/>
                <a:latin typeface="Arial" panose="020B0604020202020204" pitchFamily="34" charset="0"/>
              </a:rPr>
              <a:t>libro cuidadosamente argumentado y, lo que es aún más importante, profundamente sentido, que surge de la experiencia de </a:t>
            </a:r>
            <a:r>
              <a:rPr lang="es-ES" sz="2000" b="0" i="0" dirty="0" err="1">
                <a:solidFill>
                  <a:srgbClr val="0F1111"/>
                </a:solidFill>
                <a:effectLst/>
                <a:latin typeface="Arial" panose="020B0604020202020204" pitchFamily="34" charset="0"/>
              </a:rPr>
              <a:t>Margalit</a:t>
            </a:r>
            <a:r>
              <a:rPr lang="es-ES" sz="2000" b="0" i="0" dirty="0">
                <a:solidFill>
                  <a:srgbClr val="0F1111"/>
                </a:solidFill>
                <a:effectLst/>
                <a:latin typeface="Arial" panose="020B0604020202020204" pitchFamily="34" charset="0"/>
              </a:rPr>
              <a:t> en las fronteras de los conflictos entre europeos orientales y occidentales, entre palestinos e israelíes.</a:t>
            </a:r>
          </a:p>
          <a:p>
            <a:endParaRPr lang="es-MX" dirty="0"/>
          </a:p>
        </p:txBody>
      </p:sp>
      <p:sp>
        <p:nvSpPr>
          <p:cNvPr id="4" name="Marcador de número de diapositiva 3">
            <a:extLst>
              <a:ext uri="{FF2B5EF4-FFF2-40B4-BE49-F238E27FC236}">
                <a16:creationId xmlns:a16="http://schemas.microsoft.com/office/drawing/2014/main" id="{076F1776-20EE-4D5A-A8A6-F754EC027007}"/>
              </a:ext>
            </a:extLst>
          </p:cNvPr>
          <p:cNvSpPr>
            <a:spLocks noGrp="1"/>
          </p:cNvSpPr>
          <p:nvPr>
            <p:ph type="sldNum" sz="quarter" idx="12"/>
          </p:nvPr>
        </p:nvSpPr>
        <p:spPr/>
        <p:txBody>
          <a:bodyPr/>
          <a:lstStyle/>
          <a:p>
            <a:fld id="{7F435081-CFB1-4999-ABED-67D2EC110076}" type="slidenum">
              <a:rPr lang="es-MX" smtClean="0"/>
              <a:t>70</a:t>
            </a:fld>
            <a:endParaRPr lang="es-MX"/>
          </a:p>
        </p:txBody>
      </p:sp>
    </p:spTree>
    <p:extLst>
      <p:ext uri="{BB962C8B-B14F-4D97-AF65-F5344CB8AC3E}">
        <p14:creationId xmlns:p14="http://schemas.microsoft.com/office/powerpoint/2010/main" val="19122491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4C22F-B9C1-4A6B-B619-C3F5BFF27252}"/>
              </a:ext>
            </a:extLst>
          </p:cNvPr>
          <p:cNvSpPr>
            <a:spLocks noGrp="1"/>
          </p:cNvSpPr>
          <p:nvPr>
            <p:ph type="title"/>
          </p:nvPr>
        </p:nvSpPr>
        <p:spPr>
          <a:xfrm>
            <a:off x="3052236" y="1343778"/>
            <a:ext cx="7564966" cy="832157"/>
          </a:xfrm>
        </p:spPr>
        <p:txBody>
          <a:bodyPr>
            <a:normAutofit fontScale="90000"/>
          </a:bodyPr>
          <a:lstStyle/>
          <a:p>
            <a:r>
              <a:rPr lang="es-ES" dirty="0">
                <a:solidFill>
                  <a:srgbClr val="0F1111"/>
                </a:solidFill>
                <a:latin typeface="Arial" panose="020B0604020202020204" pitchFamily="34" charset="0"/>
              </a:rPr>
              <a:t>¡¡¡Muchas gracias y bendiciones !!!</a:t>
            </a:r>
            <a:br>
              <a:rPr lang="es-MX" dirty="0"/>
            </a:br>
            <a:endParaRPr lang="es-MX" dirty="0"/>
          </a:p>
        </p:txBody>
      </p:sp>
      <p:sp>
        <p:nvSpPr>
          <p:cNvPr id="3" name="Marcador de contenido 2">
            <a:extLst>
              <a:ext uri="{FF2B5EF4-FFF2-40B4-BE49-F238E27FC236}">
                <a16:creationId xmlns:a16="http://schemas.microsoft.com/office/drawing/2014/main" id="{807A154B-8F3B-4EE7-B759-AF58B337296C}"/>
              </a:ext>
            </a:extLst>
          </p:cNvPr>
          <p:cNvSpPr>
            <a:spLocks noGrp="1"/>
          </p:cNvSpPr>
          <p:nvPr>
            <p:ph idx="1"/>
          </p:nvPr>
        </p:nvSpPr>
        <p:spPr>
          <a:xfrm>
            <a:off x="1714500" y="2133600"/>
            <a:ext cx="9790112" cy="3777622"/>
          </a:xfrm>
        </p:spPr>
        <p:txBody>
          <a:bodyPr/>
          <a:lstStyle/>
          <a:p>
            <a:endParaRPr lang="es-ES" dirty="0">
              <a:solidFill>
                <a:srgbClr val="0F1111"/>
              </a:solidFill>
              <a:latin typeface="Arial" panose="020B0604020202020204" pitchFamily="34" charset="0"/>
            </a:endParaRPr>
          </a:p>
          <a:p>
            <a:pPr algn="just">
              <a:lnSpc>
                <a:spcPct val="150000"/>
              </a:lnSpc>
            </a:pPr>
            <a:r>
              <a:rPr lang="es-ES" sz="2400" dirty="0">
                <a:solidFill>
                  <a:srgbClr val="0F1111"/>
                </a:solidFill>
                <a:latin typeface="Arial" panose="020B0604020202020204" pitchFamily="34" charset="0"/>
              </a:rPr>
              <a:t>Que este proceso sea un constante aprendizaje y crecimiento integral como seres humanos, profesionales y con ese compromiso de caminar juntos de manera respetuosa para lograr la satisfacción del deber cumplido este proceso electoral ordinario.</a:t>
            </a:r>
          </a:p>
          <a:p>
            <a:endParaRPr lang="es-ES" dirty="0">
              <a:solidFill>
                <a:srgbClr val="0F1111"/>
              </a:solidFill>
              <a:latin typeface="Arial" panose="020B0604020202020204" pitchFamily="34" charset="0"/>
            </a:endParaRPr>
          </a:p>
        </p:txBody>
      </p:sp>
      <p:sp>
        <p:nvSpPr>
          <p:cNvPr id="4" name="Marcador de número de diapositiva 3">
            <a:extLst>
              <a:ext uri="{FF2B5EF4-FFF2-40B4-BE49-F238E27FC236}">
                <a16:creationId xmlns:a16="http://schemas.microsoft.com/office/drawing/2014/main" id="{DAD33A20-6211-4BC5-B986-F7CFA3B9FAEB}"/>
              </a:ext>
            </a:extLst>
          </p:cNvPr>
          <p:cNvSpPr>
            <a:spLocks noGrp="1"/>
          </p:cNvSpPr>
          <p:nvPr>
            <p:ph type="sldNum" sz="quarter" idx="12"/>
          </p:nvPr>
        </p:nvSpPr>
        <p:spPr/>
        <p:txBody>
          <a:bodyPr/>
          <a:lstStyle/>
          <a:p>
            <a:fld id="{7F435081-CFB1-4999-ABED-67D2EC110076}" type="slidenum">
              <a:rPr lang="es-MX" smtClean="0"/>
              <a:t>71</a:t>
            </a:fld>
            <a:endParaRPr lang="es-MX"/>
          </a:p>
        </p:txBody>
      </p:sp>
    </p:spTree>
    <p:extLst>
      <p:ext uri="{BB962C8B-B14F-4D97-AF65-F5344CB8AC3E}">
        <p14:creationId xmlns:p14="http://schemas.microsoft.com/office/powerpoint/2010/main" val="227235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FF3E120C-83B7-4601-8F20-34ABE79420E1}"/>
              </a:ext>
            </a:extLst>
          </p:cNvPr>
          <p:cNvSpPr txBox="1">
            <a:spLocks/>
          </p:cNvSpPr>
          <p:nvPr/>
        </p:nvSpPr>
        <p:spPr>
          <a:xfrm>
            <a:off x="2589212" y="2099733"/>
            <a:ext cx="8915400" cy="3420535"/>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lgn="ctr">
              <a:buFont typeface="Wingdings 3" charset="2"/>
              <a:buNone/>
            </a:pPr>
            <a:r>
              <a:rPr lang="es-MX" b="1" dirty="0"/>
              <a:t>20 DE OCTUBRE 2023</a:t>
            </a:r>
          </a:p>
          <a:p>
            <a:pPr marL="0" indent="0" algn="ctr">
              <a:buFont typeface="Wingdings 3" charset="2"/>
              <a:buNone/>
            </a:pPr>
            <a:r>
              <a:rPr lang="es-MX" b="1" dirty="0"/>
              <a:t>Extraordinaria</a:t>
            </a:r>
          </a:p>
          <a:p>
            <a:pPr algn="just"/>
            <a:r>
              <a:rPr lang="es-MX" dirty="0"/>
              <a:t>ACUERDO QUE EMITE EL CE DEL IEPCT, MEDIANTE EL CUAL, CON MOTIVO DEL PROCESO ELECTORAL LOCAL ORDINARIO 2023 - 2024 EXPIDE LA </a:t>
            </a:r>
            <a:r>
              <a:rPr lang="es-MX" b="1" dirty="0"/>
              <a:t>CONVOCATORIA PARA RENOVAR A LAS Y LOS INTEGRANTES DE LOS PODERES EJECUTIVO, LEGISLATIVO Y LOS AYUNTAMIENTOS </a:t>
            </a:r>
            <a:r>
              <a:rPr lang="es-MX" dirty="0"/>
              <a:t>DEL ESTADO</a:t>
            </a:r>
            <a:endParaRPr lang="es-MX" sz="2000" dirty="0">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94788769-C483-4E25-A2F1-5C2CE1515DB4}"/>
              </a:ext>
            </a:extLst>
          </p:cNvPr>
          <p:cNvSpPr txBox="1">
            <a:spLocks/>
          </p:cNvSpPr>
          <p:nvPr/>
        </p:nvSpPr>
        <p:spPr>
          <a:xfrm>
            <a:off x="4775195" y="873490"/>
            <a:ext cx="4680480" cy="671512"/>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s-MX"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CE/2023/035</a:t>
            </a:r>
          </a:p>
        </p:txBody>
      </p:sp>
      <p:sp>
        <p:nvSpPr>
          <p:cNvPr id="6" name="Marcador de número de diapositiva 5">
            <a:extLst>
              <a:ext uri="{FF2B5EF4-FFF2-40B4-BE49-F238E27FC236}">
                <a16:creationId xmlns:a16="http://schemas.microsoft.com/office/drawing/2014/main" id="{D6CBB7C2-AF50-4D7E-8827-95A3F923E983}"/>
              </a:ext>
            </a:extLst>
          </p:cNvPr>
          <p:cNvSpPr>
            <a:spLocks noGrp="1"/>
          </p:cNvSpPr>
          <p:nvPr>
            <p:ph type="sldNum" sz="quarter" idx="12"/>
          </p:nvPr>
        </p:nvSpPr>
        <p:spPr/>
        <p:txBody>
          <a:bodyPr/>
          <a:lstStyle/>
          <a:p>
            <a:fld id="{7F435081-CFB1-4999-ABED-67D2EC110076}" type="slidenum">
              <a:rPr lang="es-MX" smtClean="0"/>
              <a:t>8</a:t>
            </a:fld>
            <a:endParaRPr lang="es-MX"/>
          </a:p>
        </p:txBody>
      </p:sp>
    </p:spTree>
    <p:extLst>
      <p:ext uri="{BB962C8B-B14F-4D97-AF65-F5344CB8AC3E}">
        <p14:creationId xmlns:p14="http://schemas.microsoft.com/office/powerpoint/2010/main" val="256001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B608705-8553-44F7-BDFE-AB794411DCEC}"/>
              </a:ext>
            </a:extLst>
          </p:cNvPr>
          <p:cNvSpPr txBox="1">
            <a:spLocks/>
          </p:cNvSpPr>
          <p:nvPr/>
        </p:nvSpPr>
        <p:spPr>
          <a:xfrm>
            <a:off x="2589212" y="2099733"/>
            <a:ext cx="8915400" cy="3420535"/>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lgn="ctr">
              <a:buFont typeface="Wingdings 3" charset="2"/>
              <a:buNone/>
            </a:pPr>
            <a:r>
              <a:rPr lang="es-MX" b="1" dirty="0"/>
              <a:t>31DE OCTUBRE 2023</a:t>
            </a:r>
          </a:p>
          <a:p>
            <a:pPr marL="0" indent="0" algn="ctr">
              <a:buFont typeface="Wingdings 3" charset="2"/>
              <a:buNone/>
            </a:pPr>
            <a:r>
              <a:rPr lang="es-MX" b="1" dirty="0"/>
              <a:t>Extraordinaria</a:t>
            </a:r>
          </a:p>
          <a:p>
            <a:pPr algn="just"/>
            <a:r>
              <a:rPr lang="es-MX" dirty="0"/>
              <a:t>ACUERDO QUE, A PROPUESTA DE LA COMISIÓN TEMPORAL DEL PROGRAMA DE RESULTADOS ELECTORALES PRELIMINARES EMITE EL CE DEL IEPCT, MEDIANTE EL CUAL </a:t>
            </a:r>
            <a:r>
              <a:rPr lang="es-MX" b="1" dirty="0"/>
              <a:t>APRUEBA LA INTEGRACIÓN DEL COMITÉ TÉCNICO</a:t>
            </a:r>
            <a:r>
              <a:rPr lang="es-MX" dirty="0"/>
              <a:t> ASESOR DEL </a:t>
            </a:r>
            <a:r>
              <a:rPr lang="es-MX" b="1" dirty="0"/>
              <a:t>PROGRAMA DE RESULTADOS ELECTORALES PRELIMINARES</a:t>
            </a:r>
            <a:r>
              <a:rPr lang="es-MX" dirty="0"/>
              <a:t> DEL ESTADO DE TABASCO QUE SE INSTALARÁ CON MOTIVO DEL PROCESO ELECTORAL LOCAL ORDINARIO 2023 – 2024</a:t>
            </a:r>
          </a:p>
          <a:p>
            <a:pPr marL="0" indent="0" algn="just">
              <a:buNone/>
            </a:pPr>
            <a:endParaRPr lang="es-MX" sz="2000" dirty="0">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0A3AA0FE-7A7C-45F7-A434-3B50C4240F98}"/>
              </a:ext>
            </a:extLst>
          </p:cNvPr>
          <p:cNvSpPr txBox="1">
            <a:spLocks/>
          </p:cNvSpPr>
          <p:nvPr/>
        </p:nvSpPr>
        <p:spPr>
          <a:xfrm>
            <a:off x="4775195" y="873490"/>
            <a:ext cx="4680480" cy="671512"/>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s-MX"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CE/2023/042</a:t>
            </a:r>
          </a:p>
        </p:txBody>
      </p:sp>
      <p:sp>
        <p:nvSpPr>
          <p:cNvPr id="6" name="Marcador de número de diapositiva 5">
            <a:extLst>
              <a:ext uri="{FF2B5EF4-FFF2-40B4-BE49-F238E27FC236}">
                <a16:creationId xmlns:a16="http://schemas.microsoft.com/office/drawing/2014/main" id="{148E56EF-15B9-429E-B9AF-3BCE9011C44F}"/>
              </a:ext>
            </a:extLst>
          </p:cNvPr>
          <p:cNvSpPr>
            <a:spLocks noGrp="1"/>
          </p:cNvSpPr>
          <p:nvPr>
            <p:ph type="sldNum" sz="quarter" idx="12"/>
          </p:nvPr>
        </p:nvSpPr>
        <p:spPr/>
        <p:txBody>
          <a:bodyPr/>
          <a:lstStyle/>
          <a:p>
            <a:fld id="{7F435081-CFB1-4999-ABED-67D2EC110076}" type="slidenum">
              <a:rPr lang="es-MX" smtClean="0"/>
              <a:t>9</a:t>
            </a:fld>
            <a:endParaRPr lang="es-MX"/>
          </a:p>
        </p:txBody>
      </p:sp>
    </p:spTree>
    <p:extLst>
      <p:ext uri="{BB962C8B-B14F-4D97-AF65-F5344CB8AC3E}">
        <p14:creationId xmlns:p14="http://schemas.microsoft.com/office/powerpoint/2010/main" val="2299075989"/>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7996</TotalTime>
  <Words>9365</Words>
  <Application>Microsoft Office PowerPoint</Application>
  <PresentationFormat>Panorámica</PresentationFormat>
  <Paragraphs>562</Paragraphs>
  <Slides>71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71</vt:i4>
      </vt:variant>
    </vt:vector>
  </HeadingPairs>
  <TitlesOfParts>
    <vt:vector size="79" baseType="lpstr">
      <vt:lpstr>Arial</vt:lpstr>
      <vt:lpstr>Arial Narrow</vt:lpstr>
      <vt:lpstr>Calibri</vt:lpstr>
      <vt:lpstr>Century Gothic</vt:lpstr>
      <vt:lpstr>Montserrat-Regular</vt:lpstr>
      <vt:lpstr>Times New Roman</vt:lpstr>
      <vt:lpstr>Wingdings 3</vt:lpstr>
      <vt:lpstr>Espiral</vt:lpstr>
      <vt:lpstr>Presentación de PowerPoint</vt:lpstr>
      <vt:lpstr>ETAPAS DEL PROCESO ELECTORAL</vt:lpstr>
      <vt:lpstr>Presentación de PowerPoint</vt:lpstr>
      <vt:lpstr>CE/2023/019</vt:lpstr>
      <vt:lpstr>CE/2023/030</vt:lpstr>
      <vt:lpstr>Presentación de PowerPoint</vt:lpstr>
      <vt:lpstr>Presentación de PowerPoint</vt:lpstr>
      <vt:lpstr>Presentación de PowerPoint</vt:lpstr>
      <vt:lpstr>Presentación de PowerPoint</vt:lpstr>
      <vt:lpstr>Presentación de PowerPoint</vt:lpstr>
      <vt:lpstr>Requisitos de Elegibilidad Constitucional y legal </vt:lpstr>
      <vt:lpstr>Para ser Diputado o Diputada</vt:lpstr>
      <vt:lpstr>Para ser Regidor o Regidora</vt:lpstr>
      <vt:lpstr>Presentación de PowerPoint</vt:lpstr>
      <vt:lpstr>Presentación de PowerPoint</vt:lpstr>
      <vt:lpstr>Presentación de PowerPoint</vt:lpstr>
      <vt:lpstr>Presentación de PowerPoint</vt:lpstr>
      <vt:lpstr>Plataformas Electorales 2024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Jornada Electoral</vt:lpstr>
      <vt:lpstr>Presentación de PowerPoint</vt:lpstr>
      <vt:lpstr>La Jornada Electoral</vt:lpstr>
      <vt:lpstr>La Jornada Electoral se divide en cinco momentos:  </vt:lpstr>
      <vt:lpstr>¿Quiénes participan en la Jornada Electoral?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Procedimiento para el cómputo de la elección de diputados </vt:lpstr>
      <vt:lpstr>Procedimiento para el cómputo de la elección de presidentes municipales y regidores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Las boletas para la elección de Gobernador, Diputados y Presidentes Municipales y Regidores, contendrán los datos siguientes: </vt:lpstr>
      <vt:lpstr>Presentación de PowerPoint</vt:lpstr>
      <vt:lpstr>Presentación de PowerPoint</vt:lpstr>
      <vt:lpstr>Conclusión:</vt:lpstr>
      <vt:lpstr>Avishai Margalit  Conclusión desde la filosofía social  </vt:lpstr>
      <vt:lpstr>Presentación de PowerPoint</vt:lpstr>
      <vt:lpstr>¡¡¡Muchas gracias y bendiciones !!!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Etapas del Proceso Electoral</dc:title>
  <dc:creator>Alondra Guadalupe López Palomeque</dc:creator>
  <cp:lastModifiedBy>PcRosa</cp:lastModifiedBy>
  <cp:revision>647</cp:revision>
  <cp:lastPrinted>2024-04-17T21:35:37Z</cp:lastPrinted>
  <dcterms:created xsi:type="dcterms:W3CDTF">2021-02-22T20:23:39Z</dcterms:created>
  <dcterms:modified xsi:type="dcterms:W3CDTF">2024-05-02T18:56:55Z</dcterms:modified>
</cp:coreProperties>
</file>